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43BA778-EE29-F849-3D79-068854F6A6CC}" v="1469" dt="2020-02-25T20:30:35.35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59" autoAdjust="0"/>
    <p:restoredTop sz="94660"/>
  </p:normalViewPr>
  <p:slideViewPr>
    <p:cSldViewPr snapToGrid="0">
      <p:cViewPr varScale="1">
        <p:scale>
          <a:sx n="86" d="100"/>
          <a:sy n="86" d="100"/>
        </p:scale>
        <p:origin x="379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58164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85844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60948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05916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2/25/2020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99548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2/25/2020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81631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2/25/2020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52406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88489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45108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62134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30597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2/25/2020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60254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b="1" dirty="0">
                <a:cs typeface="Calibri Light"/>
              </a:rPr>
              <a:t>Grey </a:t>
            </a:r>
            <a:r>
              <a:rPr lang="en-GB" b="1" dirty="0">
                <a:cs typeface="Calibri Light"/>
              </a:rPr>
              <a:t>energy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de-DE" dirty="0">
                <a:cs typeface="Calibri"/>
              </a:rPr>
              <a:t>Matteo &amp; Alex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774998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017D95E-D097-4FB8-88D3-D97E602D21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 err="1">
                <a:ea typeface="+mj-lt"/>
                <a:cs typeface="+mj-lt"/>
              </a:rPr>
              <a:t>What</a:t>
            </a:r>
            <a:r>
              <a:rPr lang="de-DE" b="1" dirty="0">
                <a:ea typeface="+mj-lt"/>
                <a:cs typeface="+mj-lt"/>
              </a:rPr>
              <a:t> </a:t>
            </a:r>
            <a:r>
              <a:rPr lang="de-DE" b="1" dirty="0" err="1">
                <a:ea typeface="+mj-lt"/>
                <a:cs typeface="+mj-lt"/>
              </a:rPr>
              <a:t>is</a:t>
            </a:r>
            <a:r>
              <a:rPr lang="de-DE" b="1" dirty="0">
                <a:ea typeface="+mj-lt"/>
                <a:cs typeface="+mj-lt"/>
              </a:rPr>
              <a:t> </a:t>
            </a:r>
            <a:r>
              <a:rPr lang="de-DE" b="1" dirty="0" err="1">
                <a:ea typeface="+mj-lt"/>
                <a:cs typeface="+mj-lt"/>
              </a:rPr>
              <a:t>grey</a:t>
            </a:r>
            <a:r>
              <a:rPr lang="de-DE" b="1" dirty="0">
                <a:ea typeface="+mj-lt"/>
                <a:cs typeface="+mj-lt"/>
              </a:rPr>
              <a:t> </a:t>
            </a:r>
            <a:r>
              <a:rPr lang="de-DE" b="1" dirty="0" err="1">
                <a:ea typeface="+mj-lt"/>
                <a:cs typeface="+mj-lt"/>
              </a:rPr>
              <a:t>energy</a:t>
            </a:r>
            <a:r>
              <a:rPr lang="de-DE" b="1" dirty="0">
                <a:ea typeface="+mj-lt"/>
                <a:cs typeface="+mj-lt"/>
              </a:rPr>
              <a:t>?</a:t>
            </a:r>
            <a:endParaRPr lang="de-DE" dirty="0">
              <a:ea typeface="+mj-lt"/>
              <a:cs typeface="+mj-lt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205916B-EBF8-47E7-9528-7B7C361804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de-DE" dirty="0">
                <a:cs typeface="Calibri"/>
              </a:rPr>
              <a:t>Hidden </a:t>
            </a:r>
            <a:r>
              <a:rPr lang="de-DE" dirty="0" err="1">
                <a:cs typeface="Calibri"/>
              </a:rPr>
              <a:t>energy</a:t>
            </a:r>
            <a:r>
              <a:rPr lang="de-DE" dirty="0">
                <a:cs typeface="Calibri"/>
              </a:rPr>
              <a:t> </a:t>
            </a:r>
            <a:r>
              <a:rPr lang="de-DE" dirty="0" err="1">
                <a:cs typeface="Calibri"/>
              </a:rPr>
              <a:t>consumption</a:t>
            </a:r>
            <a:r>
              <a:rPr lang="de-DE" dirty="0">
                <a:cs typeface="Calibri"/>
              </a:rPr>
              <a:t> </a:t>
            </a:r>
            <a:r>
              <a:rPr lang="de-DE" dirty="0" err="1">
                <a:cs typeface="Calibri"/>
              </a:rPr>
              <a:t>of</a:t>
            </a:r>
            <a:r>
              <a:rPr lang="de-DE" dirty="0">
                <a:cs typeface="Calibri"/>
              </a:rPr>
              <a:t> a </a:t>
            </a:r>
            <a:r>
              <a:rPr lang="de-DE" dirty="0" err="1">
                <a:cs typeface="Calibri"/>
              </a:rPr>
              <a:t>product</a:t>
            </a:r>
          </a:p>
          <a:p>
            <a:r>
              <a:rPr lang="de-DE" dirty="0" err="1">
                <a:cs typeface="Calibri"/>
              </a:rPr>
              <a:t>Twice</a:t>
            </a:r>
            <a:r>
              <a:rPr lang="de-DE" dirty="0">
                <a:cs typeface="Calibri"/>
              </a:rPr>
              <a:t> </a:t>
            </a:r>
            <a:r>
              <a:rPr lang="de-DE" dirty="0" err="1">
                <a:cs typeface="Calibri"/>
              </a:rPr>
              <a:t>as</a:t>
            </a:r>
            <a:r>
              <a:rPr lang="de-DE" dirty="0">
                <a:cs typeface="Calibri"/>
              </a:rPr>
              <a:t> </a:t>
            </a:r>
            <a:r>
              <a:rPr lang="de-DE" dirty="0" err="1">
                <a:cs typeface="Calibri"/>
              </a:rPr>
              <a:t>much</a:t>
            </a:r>
            <a:r>
              <a:rPr lang="de-DE" dirty="0">
                <a:cs typeface="Calibri"/>
              </a:rPr>
              <a:t> </a:t>
            </a:r>
            <a:r>
              <a:rPr lang="de-DE" dirty="0" err="1">
                <a:cs typeface="Calibri"/>
              </a:rPr>
              <a:t>use</a:t>
            </a:r>
            <a:r>
              <a:rPr lang="de-DE" dirty="0">
                <a:cs typeface="Calibri"/>
              </a:rPr>
              <a:t> </a:t>
            </a:r>
            <a:r>
              <a:rPr lang="de-DE" dirty="0" err="1">
                <a:cs typeface="Calibri"/>
              </a:rPr>
              <a:t>than</a:t>
            </a:r>
            <a:r>
              <a:rPr lang="de-DE" dirty="0">
                <a:cs typeface="Calibri"/>
              </a:rPr>
              <a:t> </a:t>
            </a:r>
            <a:r>
              <a:rPr lang="de-DE" dirty="0" err="1">
                <a:cs typeface="Calibri"/>
              </a:rPr>
              <a:t>direct</a:t>
            </a:r>
            <a:r>
              <a:rPr lang="de-DE" dirty="0">
                <a:cs typeface="Calibri"/>
              </a:rPr>
              <a:t> </a:t>
            </a:r>
            <a:r>
              <a:rPr lang="de-DE" dirty="0" err="1">
                <a:cs typeface="Calibri"/>
              </a:rPr>
              <a:t>energy</a:t>
            </a:r>
          </a:p>
          <a:p>
            <a:r>
              <a:rPr lang="de-DE" dirty="0">
                <a:cs typeface="Calibri"/>
              </a:rPr>
              <a:t>A </a:t>
            </a:r>
            <a:r>
              <a:rPr lang="de-DE" dirty="0" err="1">
                <a:cs typeface="Calibri"/>
              </a:rPr>
              <a:t>lot</a:t>
            </a:r>
            <a:r>
              <a:rPr lang="de-DE" dirty="0">
                <a:cs typeface="Calibri"/>
              </a:rPr>
              <a:t> </a:t>
            </a:r>
            <a:r>
              <a:rPr lang="de-DE" dirty="0" err="1">
                <a:cs typeface="Calibri"/>
              </a:rPr>
              <a:t>of</a:t>
            </a:r>
            <a:r>
              <a:rPr lang="de-DE" dirty="0">
                <a:cs typeface="Calibri"/>
              </a:rPr>
              <a:t> </a:t>
            </a:r>
            <a:r>
              <a:rPr lang="de-DE" dirty="0" err="1">
                <a:cs typeface="Calibri"/>
              </a:rPr>
              <a:t>people</a:t>
            </a:r>
            <a:r>
              <a:rPr lang="de-DE" dirty="0">
                <a:cs typeface="Calibri"/>
              </a:rPr>
              <a:t> </a:t>
            </a:r>
            <a:r>
              <a:rPr lang="de-DE" dirty="0" err="1">
                <a:cs typeface="Calibri"/>
              </a:rPr>
              <a:t>uneducated</a:t>
            </a:r>
            <a:r>
              <a:rPr lang="de-DE" dirty="0">
                <a:cs typeface="Calibri"/>
              </a:rPr>
              <a:t> in </a:t>
            </a:r>
            <a:r>
              <a:rPr lang="de-DE" dirty="0" err="1">
                <a:cs typeface="Calibri"/>
              </a:rPr>
              <a:t>this</a:t>
            </a:r>
            <a:r>
              <a:rPr lang="de-DE" dirty="0">
                <a:cs typeface="Calibri"/>
              </a:rPr>
              <a:t> </a:t>
            </a:r>
            <a:r>
              <a:rPr lang="de-DE" dirty="0" err="1">
                <a:cs typeface="Calibri"/>
              </a:rPr>
              <a:t>area</a:t>
            </a:r>
          </a:p>
        </p:txBody>
      </p:sp>
    </p:spTree>
    <p:extLst>
      <p:ext uri="{BB962C8B-B14F-4D97-AF65-F5344CB8AC3E}">
        <p14:creationId xmlns:p14="http://schemas.microsoft.com/office/powerpoint/2010/main" val="4608367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2DDA52B-0A55-4665-863B-3254490CF9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 err="1">
                <a:cs typeface="Calibri Light"/>
              </a:rPr>
              <a:t>Example</a:t>
            </a:r>
            <a:endParaRPr lang="de-DE" b="1" dirty="0" err="1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B7545D0-73E7-4C83-BB51-C0632E1D48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de-DE" dirty="0">
                <a:cs typeface="Calibri"/>
              </a:rPr>
              <a:t>People </a:t>
            </a:r>
            <a:r>
              <a:rPr lang="de-DE" dirty="0" err="1">
                <a:cs typeface="Calibri"/>
              </a:rPr>
              <a:t>think</a:t>
            </a:r>
            <a:r>
              <a:rPr lang="de-DE" dirty="0">
                <a:cs typeface="Calibri"/>
              </a:rPr>
              <a:t> modern </a:t>
            </a:r>
            <a:r>
              <a:rPr lang="de-DE" dirty="0" err="1">
                <a:cs typeface="Calibri"/>
              </a:rPr>
              <a:t>cars</a:t>
            </a:r>
            <a:r>
              <a:rPr lang="de-DE" dirty="0">
                <a:cs typeface="Calibri"/>
              </a:rPr>
              <a:t> </a:t>
            </a:r>
            <a:r>
              <a:rPr lang="de-DE" dirty="0" err="1">
                <a:cs typeface="Calibri"/>
              </a:rPr>
              <a:t>need</a:t>
            </a:r>
            <a:r>
              <a:rPr lang="de-DE" dirty="0">
                <a:cs typeface="Calibri"/>
              </a:rPr>
              <a:t> </a:t>
            </a:r>
            <a:r>
              <a:rPr lang="de-DE" dirty="0" err="1">
                <a:cs typeface="Calibri"/>
              </a:rPr>
              <a:t>less</a:t>
            </a:r>
            <a:r>
              <a:rPr lang="de-DE" dirty="0">
                <a:cs typeface="Calibri"/>
              </a:rPr>
              <a:t> </a:t>
            </a:r>
            <a:r>
              <a:rPr lang="de-DE" dirty="0" err="1">
                <a:cs typeface="Calibri"/>
              </a:rPr>
              <a:t>energy</a:t>
            </a:r>
            <a:r>
              <a:rPr lang="de-DE" dirty="0">
                <a:cs typeface="Calibri"/>
              </a:rPr>
              <a:t> -&gt; </a:t>
            </a:r>
            <a:r>
              <a:rPr lang="de-DE" dirty="0" err="1">
                <a:cs typeface="Calibri"/>
              </a:rPr>
              <a:t>only</a:t>
            </a:r>
            <a:r>
              <a:rPr lang="de-DE" dirty="0">
                <a:cs typeface="Calibri"/>
              </a:rPr>
              <a:t> </a:t>
            </a:r>
            <a:r>
              <a:rPr lang="de-DE" dirty="0" err="1">
                <a:cs typeface="Calibri"/>
              </a:rPr>
              <a:t>partly</a:t>
            </a:r>
            <a:r>
              <a:rPr lang="de-DE" dirty="0">
                <a:cs typeface="Calibri"/>
              </a:rPr>
              <a:t> </a:t>
            </a:r>
            <a:r>
              <a:rPr lang="de-DE" dirty="0" err="1">
                <a:cs typeface="Calibri"/>
              </a:rPr>
              <a:t>true</a:t>
            </a:r>
          </a:p>
          <a:p>
            <a:r>
              <a:rPr lang="de-DE" dirty="0">
                <a:cs typeface="Calibri"/>
              </a:rPr>
              <a:t>New </a:t>
            </a:r>
            <a:r>
              <a:rPr lang="de-DE" dirty="0" err="1">
                <a:cs typeface="Calibri"/>
              </a:rPr>
              <a:t>cars</a:t>
            </a:r>
            <a:r>
              <a:rPr lang="de-DE" dirty="0">
                <a:cs typeface="Calibri"/>
              </a:rPr>
              <a:t> </a:t>
            </a:r>
            <a:r>
              <a:rPr lang="de-DE" dirty="0" err="1">
                <a:cs typeface="Calibri"/>
              </a:rPr>
              <a:t>equipped</a:t>
            </a:r>
            <a:r>
              <a:rPr lang="de-DE" dirty="0">
                <a:cs typeface="Calibri"/>
              </a:rPr>
              <a:t> </a:t>
            </a:r>
            <a:r>
              <a:rPr lang="de-DE" dirty="0" err="1">
                <a:cs typeface="Calibri"/>
              </a:rPr>
              <a:t>with</a:t>
            </a:r>
            <a:r>
              <a:rPr lang="de-DE" dirty="0">
                <a:cs typeface="Calibri"/>
              </a:rPr>
              <a:t>:</a:t>
            </a:r>
            <a:br>
              <a:rPr lang="de-DE" dirty="0">
                <a:cs typeface="Calibri"/>
              </a:rPr>
            </a:br>
            <a:r>
              <a:rPr lang="de-DE" dirty="0">
                <a:cs typeface="Calibri"/>
              </a:rPr>
              <a:t>- GPS </a:t>
            </a:r>
            <a:r>
              <a:rPr lang="de-DE" dirty="0" err="1">
                <a:cs typeface="Calibri"/>
              </a:rPr>
              <a:t>systems</a:t>
            </a:r>
            <a:br>
              <a:rPr lang="de-DE" dirty="0">
                <a:cs typeface="Calibri"/>
              </a:rPr>
            </a:br>
            <a:r>
              <a:rPr lang="de-DE" dirty="0">
                <a:cs typeface="Calibri"/>
              </a:rPr>
              <a:t>- </a:t>
            </a:r>
            <a:r>
              <a:rPr lang="de-DE" dirty="0" err="1">
                <a:cs typeface="Calibri"/>
              </a:rPr>
              <a:t>electric</a:t>
            </a:r>
            <a:r>
              <a:rPr lang="de-DE" dirty="0">
                <a:cs typeface="Calibri"/>
              </a:rPr>
              <a:t> </a:t>
            </a:r>
            <a:r>
              <a:rPr lang="de-DE" dirty="0" err="1">
                <a:cs typeface="Calibri"/>
              </a:rPr>
              <a:t>windows</a:t>
            </a:r>
            <a:br>
              <a:rPr lang="de-DE" dirty="0">
                <a:cs typeface="Calibri"/>
              </a:rPr>
            </a:br>
            <a:r>
              <a:rPr lang="de-DE" dirty="0">
                <a:cs typeface="Calibri"/>
              </a:rPr>
              <a:t>-radios</a:t>
            </a:r>
          </a:p>
          <a:p>
            <a:r>
              <a:rPr lang="de-DE" dirty="0">
                <a:cs typeface="Calibri"/>
              </a:rPr>
              <a:t>This </a:t>
            </a:r>
            <a:r>
              <a:rPr lang="de-DE" dirty="0" err="1">
                <a:cs typeface="Calibri"/>
              </a:rPr>
              <a:t>things</a:t>
            </a:r>
            <a:r>
              <a:rPr lang="de-DE" dirty="0">
                <a:cs typeface="Calibri"/>
              </a:rPr>
              <a:t> </a:t>
            </a:r>
            <a:r>
              <a:rPr lang="de-DE" dirty="0" err="1">
                <a:cs typeface="Calibri"/>
              </a:rPr>
              <a:t>need</a:t>
            </a:r>
            <a:r>
              <a:rPr lang="de-DE" dirty="0">
                <a:cs typeface="Calibri"/>
              </a:rPr>
              <a:t> a </a:t>
            </a:r>
            <a:r>
              <a:rPr lang="de-DE" dirty="0" err="1">
                <a:cs typeface="Calibri"/>
              </a:rPr>
              <a:t>lot</a:t>
            </a:r>
            <a:r>
              <a:rPr lang="de-DE" dirty="0">
                <a:cs typeface="Calibri"/>
              </a:rPr>
              <a:t> </a:t>
            </a:r>
            <a:r>
              <a:rPr lang="de-DE" dirty="0" err="1">
                <a:cs typeface="Calibri"/>
              </a:rPr>
              <a:t>of</a:t>
            </a:r>
            <a:r>
              <a:rPr lang="de-DE" dirty="0">
                <a:cs typeface="Calibri"/>
              </a:rPr>
              <a:t> </a:t>
            </a:r>
            <a:r>
              <a:rPr lang="de-DE" dirty="0" err="1">
                <a:cs typeface="Calibri"/>
              </a:rPr>
              <a:t>energy</a:t>
            </a:r>
            <a:r>
              <a:rPr lang="de-DE" dirty="0">
                <a:cs typeface="Calibri"/>
              </a:rPr>
              <a:t> </a:t>
            </a:r>
            <a:r>
              <a:rPr lang="de-DE" dirty="0" err="1">
                <a:cs typeface="Calibri"/>
              </a:rPr>
              <a:t>to</a:t>
            </a:r>
            <a:r>
              <a:rPr lang="de-DE" dirty="0">
                <a:cs typeface="Calibri"/>
              </a:rPr>
              <a:t> </a:t>
            </a:r>
            <a:r>
              <a:rPr lang="de-DE" dirty="0" err="1">
                <a:cs typeface="Calibri"/>
              </a:rPr>
              <a:t>be</a:t>
            </a:r>
            <a:r>
              <a:rPr lang="de-DE" dirty="0">
                <a:cs typeface="Calibri"/>
              </a:rPr>
              <a:t> </a:t>
            </a:r>
            <a:r>
              <a:rPr lang="de-DE" dirty="0" err="1">
                <a:cs typeface="Calibri"/>
              </a:rPr>
              <a:t>produced</a:t>
            </a:r>
          </a:p>
          <a:p>
            <a:endParaRPr lang="de-DE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922136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87EBD20-A75C-4B52-9B28-15B4918138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cs typeface="Calibri Light"/>
              </a:rPr>
              <a:t>How</a:t>
            </a:r>
            <a:r>
              <a:rPr lang="de-DE" b="1" dirty="0">
                <a:cs typeface="Calibri Light"/>
              </a:rPr>
              <a:t> </a:t>
            </a:r>
            <a:r>
              <a:rPr lang="en-GB" b="1" dirty="0">
                <a:cs typeface="Calibri Light"/>
              </a:rPr>
              <a:t>is</a:t>
            </a:r>
            <a:r>
              <a:rPr lang="de-DE" b="1" dirty="0">
                <a:cs typeface="Calibri Light"/>
              </a:rPr>
              <a:t> </a:t>
            </a:r>
            <a:r>
              <a:rPr lang="en-GB" b="1" dirty="0">
                <a:cs typeface="Calibri Light"/>
              </a:rPr>
              <a:t>grey</a:t>
            </a:r>
            <a:r>
              <a:rPr lang="de-DE" b="1" dirty="0">
                <a:cs typeface="Calibri Light"/>
              </a:rPr>
              <a:t> </a:t>
            </a:r>
            <a:r>
              <a:rPr lang="de-DE" b="1" dirty="0" err="1">
                <a:cs typeface="Calibri Light"/>
              </a:rPr>
              <a:t>energy</a:t>
            </a:r>
            <a:r>
              <a:rPr lang="de-DE" b="1" dirty="0">
                <a:cs typeface="Calibri Light"/>
              </a:rPr>
              <a:t> </a:t>
            </a:r>
            <a:r>
              <a:rPr lang="de-DE" b="1" dirty="0" err="1">
                <a:cs typeface="Calibri Light"/>
              </a:rPr>
              <a:t>calculated</a:t>
            </a:r>
            <a:r>
              <a:rPr lang="de-DE" b="1" dirty="0">
                <a:cs typeface="Calibri Light"/>
              </a:rPr>
              <a:t>?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EB2477E-0486-4295-AE97-A53D096C25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de-DE" dirty="0" err="1">
                <a:cs typeface="Calibri"/>
              </a:rPr>
              <a:t>Extracting</a:t>
            </a:r>
            <a:r>
              <a:rPr lang="de-DE" dirty="0">
                <a:cs typeface="Calibri"/>
              </a:rPr>
              <a:t> and </a:t>
            </a:r>
            <a:r>
              <a:rPr lang="de-DE" dirty="0" err="1">
                <a:cs typeface="Calibri"/>
              </a:rPr>
              <a:t>transporting</a:t>
            </a:r>
            <a:r>
              <a:rPr lang="de-DE" dirty="0">
                <a:cs typeface="Calibri"/>
              </a:rPr>
              <a:t> </a:t>
            </a:r>
            <a:r>
              <a:rPr lang="de-DE" dirty="0" err="1">
                <a:cs typeface="Calibri"/>
              </a:rPr>
              <a:t>raw</a:t>
            </a:r>
            <a:r>
              <a:rPr lang="de-DE" dirty="0">
                <a:cs typeface="Calibri"/>
              </a:rPr>
              <a:t> </a:t>
            </a:r>
            <a:r>
              <a:rPr lang="de-DE" dirty="0" err="1">
                <a:cs typeface="Calibri"/>
              </a:rPr>
              <a:t>materials</a:t>
            </a:r>
            <a:endParaRPr lang="de-DE" dirty="0">
              <a:cs typeface="Calibri"/>
            </a:endParaRPr>
          </a:p>
          <a:p>
            <a:r>
              <a:rPr lang="de-DE" dirty="0" err="1">
                <a:cs typeface="Calibri"/>
              </a:rPr>
              <a:t>Transforming</a:t>
            </a:r>
            <a:r>
              <a:rPr lang="de-DE" dirty="0">
                <a:cs typeface="Calibri"/>
              </a:rPr>
              <a:t> </a:t>
            </a:r>
            <a:r>
              <a:rPr lang="de-DE" dirty="0" err="1">
                <a:cs typeface="Calibri"/>
              </a:rPr>
              <a:t>raw</a:t>
            </a:r>
            <a:r>
              <a:rPr lang="de-DE" dirty="0">
                <a:cs typeface="Calibri"/>
              </a:rPr>
              <a:t> </a:t>
            </a:r>
            <a:r>
              <a:rPr lang="de-DE" dirty="0" err="1">
                <a:cs typeface="Calibri"/>
              </a:rPr>
              <a:t>materials</a:t>
            </a:r>
            <a:r>
              <a:rPr lang="de-DE" dirty="0">
                <a:cs typeface="Calibri"/>
              </a:rPr>
              <a:t> and </a:t>
            </a:r>
            <a:r>
              <a:rPr lang="en-GB" dirty="0">
                <a:cs typeface="Calibri"/>
              </a:rPr>
              <a:t>manufacturing</a:t>
            </a:r>
            <a:r>
              <a:rPr lang="de-DE" dirty="0">
                <a:cs typeface="Calibri"/>
              </a:rPr>
              <a:t> </a:t>
            </a:r>
            <a:r>
              <a:rPr lang="de-DE" dirty="0" err="1">
                <a:cs typeface="Calibri"/>
              </a:rPr>
              <a:t>the</a:t>
            </a:r>
            <a:r>
              <a:rPr lang="de-DE" dirty="0">
                <a:cs typeface="Calibri"/>
              </a:rPr>
              <a:t> final </a:t>
            </a:r>
            <a:r>
              <a:rPr lang="de-DE" dirty="0" err="1">
                <a:cs typeface="Calibri"/>
              </a:rPr>
              <a:t>product</a:t>
            </a:r>
            <a:endParaRPr lang="de-DE" dirty="0">
              <a:cs typeface="Calibri"/>
            </a:endParaRPr>
          </a:p>
          <a:p>
            <a:r>
              <a:rPr lang="de-DE" dirty="0" err="1">
                <a:cs typeface="Calibri"/>
              </a:rPr>
              <a:t>Packaging</a:t>
            </a:r>
            <a:r>
              <a:rPr lang="de-DE" dirty="0">
                <a:cs typeface="Calibri"/>
              </a:rPr>
              <a:t> </a:t>
            </a:r>
            <a:r>
              <a:rPr lang="de-DE" dirty="0" err="1">
                <a:cs typeface="Calibri"/>
              </a:rPr>
              <a:t>the</a:t>
            </a:r>
            <a:r>
              <a:rPr lang="de-DE" dirty="0">
                <a:cs typeface="Calibri"/>
              </a:rPr>
              <a:t> </a:t>
            </a:r>
            <a:r>
              <a:rPr lang="de-DE" dirty="0" err="1">
                <a:cs typeface="Calibri"/>
              </a:rPr>
              <a:t>product</a:t>
            </a:r>
          </a:p>
          <a:p>
            <a:r>
              <a:rPr lang="de-DE" dirty="0">
                <a:cs typeface="Calibri"/>
              </a:rPr>
              <a:t>Shipping </a:t>
            </a:r>
            <a:r>
              <a:rPr lang="de-DE" dirty="0" err="1">
                <a:cs typeface="Calibri"/>
              </a:rPr>
              <a:t>the</a:t>
            </a:r>
            <a:r>
              <a:rPr lang="de-DE" dirty="0">
                <a:cs typeface="Calibri"/>
              </a:rPr>
              <a:t> </a:t>
            </a:r>
            <a:r>
              <a:rPr lang="de-DE" dirty="0" err="1">
                <a:cs typeface="Calibri"/>
              </a:rPr>
              <a:t>product</a:t>
            </a:r>
            <a:r>
              <a:rPr lang="de-DE" dirty="0">
                <a:cs typeface="Calibri"/>
              </a:rPr>
              <a:t> </a:t>
            </a:r>
            <a:r>
              <a:rPr lang="de-DE" dirty="0" err="1">
                <a:cs typeface="Calibri"/>
              </a:rPr>
              <a:t>to</a:t>
            </a:r>
            <a:r>
              <a:rPr lang="de-DE" dirty="0">
                <a:cs typeface="Calibri"/>
              </a:rPr>
              <a:t> </a:t>
            </a:r>
            <a:r>
              <a:rPr lang="de-DE" dirty="0" err="1">
                <a:cs typeface="Calibri"/>
              </a:rPr>
              <a:t>retailers</a:t>
            </a:r>
          </a:p>
          <a:p>
            <a:r>
              <a:rPr lang="de-DE" dirty="0">
                <a:cs typeface="Calibri"/>
              </a:rPr>
              <a:t>Use </a:t>
            </a:r>
            <a:r>
              <a:rPr lang="de-DE" dirty="0" err="1">
                <a:cs typeface="Calibri"/>
              </a:rPr>
              <a:t>of</a:t>
            </a:r>
            <a:r>
              <a:rPr lang="de-DE" dirty="0">
                <a:cs typeface="Calibri"/>
              </a:rPr>
              <a:t> </a:t>
            </a:r>
            <a:r>
              <a:rPr lang="de-DE" dirty="0" err="1">
                <a:cs typeface="Calibri"/>
              </a:rPr>
              <a:t>product</a:t>
            </a:r>
          </a:p>
          <a:p>
            <a:r>
              <a:rPr lang="de-DE" dirty="0" err="1">
                <a:cs typeface="Calibri"/>
              </a:rPr>
              <a:t>Collecting</a:t>
            </a:r>
            <a:r>
              <a:rPr lang="de-DE" dirty="0">
                <a:cs typeface="Calibri"/>
              </a:rPr>
              <a:t> and </a:t>
            </a:r>
            <a:r>
              <a:rPr lang="de-DE" dirty="0" err="1">
                <a:cs typeface="Calibri"/>
              </a:rPr>
              <a:t>recycling</a:t>
            </a:r>
            <a:r>
              <a:rPr lang="de-DE" dirty="0">
                <a:cs typeface="Calibri"/>
              </a:rPr>
              <a:t>/</a:t>
            </a:r>
            <a:r>
              <a:rPr lang="de-DE" dirty="0" err="1">
                <a:cs typeface="Calibri"/>
              </a:rPr>
              <a:t>disposing</a:t>
            </a:r>
            <a:r>
              <a:rPr lang="de-DE" dirty="0">
                <a:cs typeface="Calibri"/>
              </a:rPr>
              <a:t> </a:t>
            </a:r>
            <a:r>
              <a:rPr lang="de-DE" dirty="0" err="1">
                <a:cs typeface="Calibri"/>
              </a:rPr>
              <a:t>of</a:t>
            </a:r>
            <a:r>
              <a:rPr lang="de-DE" dirty="0">
                <a:cs typeface="Calibri"/>
              </a:rPr>
              <a:t> </a:t>
            </a:r>
            <a:r>
              <a:rPr lang="de-DE" dirty="0" err="1">
                <a:cs typeface="Calibri"/>
              </a:rPr>
              <a:t>the</a:t>
            </a:r>
            <a:r>
              <a:rPr lang="de-DE" dirty="0">
                <a:cs typeface="Calibri"/>
              </a:rPr>
              <a:t> </a:t>
            </a:r>
            <a:r>
              <a:rPr lang="de-DE" dirty="0" err="1">
                <a:cs typeface="Calibri"/>
              </a:rPr>
              <a:t>product</a:t>
            </a:r>
          </a:p>
        </p:txBody>
      </p:sp>
    </p:spTree>
    <p:extLst>
      <p:ext uri="{BB962C8B-B14F-4D97-AF65-F5344CB8AC3E}">
        <p14:creationId xmlns:p14="http://schemas.microsoft.com/office/powerpoint/2010/main" val="20895442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2">
            <a:extLst>
              <a:ext uri="{FF2B5EF4-FFF2-40B4-BE49-F238E27FC236}">
                <a16:creationId xmlns:a16="http://schemas.microsoft.com/office/drawing/2014/main" id="{B74EB178-0E02-48A8-B722-804AE177C3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9833" y="262466"/>
            <a:ext cx="4981126" cy="6321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92679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50AD31F-456D-41EF-87C2-12AC8E7B32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 err="1">
                <a:cs typeface="Calibri Light"/>
              </a:rPr>
              <a:t>What</a:t>
            </a:r>
            <a:r>
              <a:rPr lang="de-DE" b="1" dirty="0">
                <a:cs typeface="Calibri Light"/>
              </a:rPr>
              <a:t> </a:t>
            </a:r>
            <a:r>
              <a:rPr lang="de-DE" b="1" dirty="0" err="1">
                <a:cs typeface="Calibri Light"/>
              </a:rPr>
              <a:t>can</a:t>
            </a:r>
            <a:r>
              <a:rPr lang="de-DE" b="1" dirty="0">
                <a:cs typeface="Calibri Light"/>
              </a:rPr>
              <a:t> </a:t>
            </a:r>
            <a:r>
              <a:rPr lang="de-DE" b="1" dirty="0" err="1">
                <a:cs typeface="Calibri Light"/>
              </a:rPr>
              <a:t>we</a:t>
            </a:r>
            <a:r>
              <a:rPr lang="de-DE" b="1" dirty="0">
                <a:cs typeface="Calibri Light"/>
              </a:rPr>
              <a:t> do </a:t>
            </a:r>
            <a:r>
              <a:rPr lang="de-DE" b="1" dirty="0" err="1">
                <a:cs typeface="Calibri Light"/>
              </a:rPr>
              <a:t>to</a:t>
            </a:r>
            <a:r>
              <a:rPr lang="de-DE" b="1" dirty="0">
                <a:cs typeface="Calibri Light"/>
              </a:rPr>
              <a:t> </a:t>
            </a:r>
            <a:r>
              <a:rPr lang="de-DE" b="1" dirty="0" err="1">
                <a:cs typeface="Calibri Light"/>
              </a:rPr>
              <a:t>reduce</a:t>
            </a:r>
            <a:r>
              <a:rPr lang="de-DE" b="1" dirty="0">
                <a:cs typeface="Calibri Light"/>
              </a:rPr>
              <a:t> </a:t>
            </a:r>
            <a:r>
              <a:rPr lang="de-DE" b="1" dirty="0" err="1">
                <a:cs typeface="Calibri Light"/>
              </a:rPr>
              <a:t>grey</a:t>
            </a:r>
            <a:r>
              <a:rPr lang="de-DE" b="1" dirty="0">
                <a:cs typeface="Calibri Light"/>
              </a:rPr>
              <a:t> </a:t>
            </a:r>
            <a:r>
              <a:rPr lang="de-DE" b="1" dirty="0" err="1">
                <a:cs typeface="Calibri Light"/>
              </a:rPr>
              <a:t>energy</a:t>
            </a:r>
            <a:r>
              <a:rPr lang="de-DE" b="1" dirty="0">
                <a:cs typeface="Calibri Light"/>
              </a:rPr>
              <a:t>?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34AE576-95D0-491E-8002-BEA51FD2D9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de-DE" dirty="0" err="1">
                <a:cs typeface="Calibri"/>
              </a:rPr>
              <a:t>We</a:t>
            </a:r>
            <a:r>
              <a:rPr lang="de-DE" dirty="0">
                <a:cs typeface="Calibri"/>
              </a:rPr>
              <a:t> </a:t>
            </a:r>
            <a:r>
              <a:rPr lang="de-DE" dirty="0" err="1">
                <a:cs typeface="Calibri"/>
              </a:rPr>
              <a:t>can</a:t>
            </a:r>
            <a:r>
              <a:rPr lang="de-DE" dirty="0">
                <a:cs typeface="Calibri"/>
              </a:rPr>
              <a:t>:</a:t>
            </a:r>
          </a:p>
          <a:p>
            <a:r>
              <a:rPr lang="de-DE" dirty="0">
                <a:cs typeface="Calibri"/>
              </a:rPr>
              <a:t>Print </a:t>
            </a:r>
            <a:r>
              <a:rPr lang="de-DE" dirty="0" err="1">
                <a:cs typeface="Calibri"/>
              </a:rPr>
              <a:t>documents</a:t>
            </a:r>
            <a:r>
              <a:rPr lang="de-DE" dirty="0">
                <a:cs typeface="Calibri"/>
              </a:rPr>
              <a:t> </a:t>
            </a:r>
            <a:r>
              <a:rPr lang="de-DE" dirty="0" err="1">
                <a:cs typeface="Calibri"/>
              </a:rPr>
              <a:t>only</a:t>
            </a:r>
            <a:r>
              <a:rPr lang="de-DE" dirty="0">
                <a:cs typeface="Calibri"/>
              </a:rPr>
              <a:t> </a:t>
            </a:r>
            <a:r>
              <a:rPr lang="de-DE" dirty="0" err="1">
                <a:cs typeface="Calibri"/>
              </a:rPr>
              <a:t>when</a:t>
            </a:r>
            <a:r>
              <a:rPr lang="de-DE" dirty="0">
                <a:cs typeface="Calibri"/>
              </a:rPr>
              <a:t> </a:t>
            </a:r>
            <a:r>
              <a:rPr lang="de-DE" dirty="0" err="1">
                <a:cs typeface="Calibri"/>
              </a:rPr>
              <a:t>necessary</a:t>
            </a:r>
            <a:r>
              <a:rPr lang="de-DE" dirty="0">
                <a:cs typeface="Calibri"/>
              </a:rPr>
              <a:t> (</a:t>
            </a:r>
            <a:r>
              <a:rPr lang="de-DE" dirty="0" err="1">
                <a:cs typeface="Calibri"/>
              </a:rPr>
              <a:t>printing</a:t>
            </a:r>
            <a:r>
              <a:rPr lang="de-DE" dirty="0">
                <a:cs typeface="Calibri"/>
              </a:rPr>
              <a:t> </a:t>
            </a:r>
            <a:r>
              <a:rPr lang="de-DE" dirty="0" err="1">
                <a:cs typeface="Calibri"/>
              </a:rPr>
              <a:t>both</a:t>
            </a:r>
            <a:r>
              <a:rPr lang="de-DE" dirty="0">
                <a:cs typeface="Calibri"/>
              </a:rPr>
              <a:t> </a:t>
            </a:r>
            <a:r>
              <a:rPr lang="de-DE" dirty="0" err="1">
                <a:cs typeface="Calibri"/>
              </a:rPr>
              <a:t>sides</a:t>
            </a:r>
            <a:r>
              <a:rPr lang="de-DE" dirty="0">
                <a:cs typeface="Calibri"/>
              </a:rPr>
              <a:t> </a:t>
            </a:r>
            <a:r>
              <a:rPr lang="de-DE" dirty="0" err="1">
                <a:cs typeface="Calibri"/>
              </a:rPr>
              <a:t>of</a:t>
            </a:r>
            <a:r>
              <a:rPr lang="de-DE" dirty="0">
                <a:cs typeface="Calibri"/>
              </a:rPr>
              <a:t> </a:t>
            </a:r>
            <a:r>
              <a:rPr lang="de-DE" dirty="0" err="1">
                <a:cs typeface="Calibri"/>
              </a:rPr>
              <a:t>paper</a:t>
            </a:r>
            <a:r>
              <a:rPr lang="de-DE" dirty="0">
                <a:cs typeface="Calibri"/>
              </a:rPr>
              <a:t>)</a:t>
            </a:r>
          </a:p>
          <a:p>
            <a:r>
              <a:rPr lang="de-DE" dirty="0">
                <a:cs typeface="Calibri"/>
              </a:rPr>
              <a:t>Eat </a:t>
            </a:r>
            <a:r>
              <a:rPr lang="de-DE" dirty="0" err="1">
                <a:cs typeface="Calibri"/>
              </a:rPr>
              <a:t>less</a:t>
            </a:r>
            <a:r>
              <a:rPr lang="de-DE" dirty="0">
                <a:cs typeface="Calibri"/>
              </a:rPr>
              <a:t> beef</a:t>
            </a:r>
          </a:p>
          <a:p>
            <a:r>
              <a:rPr lang="de-DE" dirty="0" err="1">
                <a:cs typeface="Calibri"/>
              </a:rPr>
              <a:t>Choose</a:t>
            </a:r>
            <a:r>
              <a:rPr lang="de-DE" dirty="0">
                <a:cs typeface="Calibri"/>
              </a:rPr>
              <a:t> </a:t>
            </a:r>
            <a:r>
              <a:rPr lang="de-DE" dirty="0" err="1">
                <a:cs typeface="Calibri"/>
              </a:rPr>
              <a:t>products</a:t>
            </a:r>
            <a:r>
              <a:rPr lang="de-DE" dirty="0">
                <a:cs typeface="Calibri"/>
              </a:rPr>
              <a:t> </a:t>
            </a:r>
            <a:r>
              <a:rPr lang="de-DE" dirty="0" err="1">
                <a:cs typeface="Calibri"/>
              </a:rPr>
              <a:t>with</a:t>
            </a:r>
            <a:r>
              <a:rPr lang="de-DE" dirty="0">
                <a:cs typeface="Calibri"/>
              </a:rPr>
              <a:t> </a:t>
            </a:r>
            <a:r>
              <a:rPr lang="de-DE" dirty="0" err="1">
                <a:cs typeface="Calibri"/>
              </a:rPr>
              <a:t>little</a:t>
            </a:r>
            <a:r>
              <a:rPr lang="de-DE" dirty="0">
                <a:cs typeface="Calibri"/>
              </a:rPr>
              <a:t> </a:t>
            </a:r>
            <a:r>
              <a:rPr lang="de-DE" dirty="0" err="1">
                <a:cs typeface="Calibri"/>
              </a:rPr>
              <a:t>or</a:t>
            </a:r>
            <a:r>
              <a:rPr lang="de-DE" dirty="0">
                <a:cs typeface="Calibri"/>
              </a:rPr>
              <a:t> </a:t>
            </a:r>
            <a:r>
              <a:rPr lang="de-DE" dirty="0" err="1">
                <a:cs typeface="Calibri"/>
              </a:rPr>
              <a:t>no</a:t>
            </a:r>
            <a:r>
              <a:rPr lang="de-DE" dirty="0">
                <a:cs typeface="Calibri"/>
              </a:rPr>
              <a:t> </a:t>
            </a:r>
            <a:r>
              <a:rPr lang="de-DE" dirty="0" err="1">
                <a:cs typeface="Calibri"/>
              </a:rPr>
              <a:t>packaging</a:t>
            </a:r>
          </a:p>
          <a:p>
            <a:r>
              <a:rPr lang="de-DE" dirty="0">
                <a:cs typeface="Calibri"/>
              </a:rPr>
              <a:t>Reuse and recycle </a:t>
            </a:r>
            <a:r>
              <a:rPr lang="de-DE" dirty="0" err="1">
                <a:cs typeface="Calibri"/>
              </a:rPr>
              <a:t>products</a:t>
            </a:r>
          </a:p>
          <a:p>
            <a:r>
              <a:rPr lang="de-DE" dirty="0">
                <a:cs typeface="Calibri"/>
              </a:rPr>
              <a:t>Buy </a:t>
            </a:r>
            <a:r>
              <a:rPr lang="de-DE" dirty="0" err="1">
                <a:cs typeface="Calibri"/>
              </a:rPr>
              <a:t>local</a:t>
            </a:r>
            <a:r>
              <a:rPr lang="de-DE" dirty="0">
                <a:cs typeface="Calibri"/>
              </a:rPr>
              <a:t> and </a:t>
            </a:r>
            <a:r>
              <a:rPr lang="de-DE" dirty="0" err="1">
                <a:cs typeface="Calibri"/>
              </a:rPr>
              <a:t>seasonal</a:t>
            </a:r>
            <a:r>
              <a:rPr lang="de-DE" dirty="0">
                <a:cs typeface="Calibri"/>
              </a:rPr>
              <a:t> </a:t>
            </a:r>
            <a:r>
              <a:rPr lang="de-DE" dirty="0" err="1">
                <a:cs typeface="Calibri"/>
              </a:rPr>
              <a:t>products</a:t>
            </a:r>
          </a:p>
        </p:txBody>
      </p:sp>
    </p:spTree>
    <p:extLst>
      <p:ext uri="{BB962C8B-B14F-4D97-AF65-F5344CB8AC3E}">
        <p14:creationId xmlns:p14="http://schemas.microsoft.com/office/powerpoint/2010/main" val="22365822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89AD3A0-FB55-4049-84DC-1CA620E87A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>
                <a:cs typeface="Calibri Light"/>
              </a:rPr>
              <a:t>Question</a:t>
            </a:r>
            <a:endParaRPr lang="de-DE" b="1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AAD7272-AD86-4D8B-9B03-C311FDF60B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err="1"/>
              <a:t>How</a:t>
            </a:r>
            <a:r>
              <a:rPr lang="de-DE" dirty="0"/>
              <a:t> </a:t>
            </a:r>
            <a:r>
              <a:rPr lang="de-DE" dirty="0" err="1"/>
              <a:t>much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whole</a:t>
            </a:r>
            <a:r>
              <a:rPr lang="de-DE" dirty="0"/>
              <a:t> </a:t>
            </a:r>
            <a:r>
              <a:rPr lang="de-DE" dirty="0" err="1"/>
              <a:t>energy</a:t>
            </a:r>
            <a:r>
              <a:rPr lang="de-DE" dirty="0"/>
              <a:t> </a:t>
            </a:r>
            <a:r>
              <a:rPr lang="de-DE" dirty="0" err="1"/>
              <a:t>used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grey</a:t>
            </a:r>
            <a:r>
              <a:rPr lang="de-DE" dirty="0"/>
              <a:t> </a:t>
            </a:r>
            <a:r>
              <a:rPr lang="de-DE" dirty="0" err="1"/>
              <a:t>energy</a:t>
            </a:r>
            <a:r>
              <a:rPr lang="de-DE" dirty="0"/>
              <a:t>? </a:t>
            </a:r>
          </a:p>
          <a:p>
            <a:pPr lvl="1"/>
            <a:r>
              <a:rPr lang="de-DE" dirty="0"/>
              <a:t>50 %</a:t>
            </a:r>
          </a:p>
          <a:p>
            <a:pPr lvl="1"/>
            <a:r>
              <a:rPr lang="de-DE" dirty="0"/>
              <a:t>75 %</a:t>
            </a:r>
          </a:p>
          <a:p>
            <a:pPr lvl="1"/>
            <a:r>
              <a:rPr lang="de-DE"/>
              <a:t>66 %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040567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3D96F22-7411-4A81-9C5C-61A1667A18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1406" y="2639919"/>
            <a:ext cx="8969189" cy="1325563"/>
          </a:xfrm>
        </p:spPr>
        <p:txBody>
          <a:bodyPr/>
          <a:lstStyle/>
          <a:p>
            <a:r>
              <a:rPr lang="de-DE" sz="6000" b="1" dirty="0" err="1">
                <a:ea typeface="+mj-lt"/>
                <a:cs typeface="+mj-lt"/>
              </a:rPr>
              <a:t>Thank</a:t>
            </a:r>
            <a:r>
              <a:rPr lang="de-DE" sz="6000" b="1" dirty="0">
                <a:ea typeface="+mj-lt"/>
                <a:cs typeface="+mj-lt"/>
              </a:rPr>
              <a:t> </a:t>
            </a:r>
            <a:r>
              <a:rPr lang="de-DE" sz="6000" b="1" dirty="0" err="1">
                <a:ea typeface="+mj-lt"/>
                <a:cs typeface="+mj-lt"/>
              </a:rPr>
              <a:t>you</a:t>
            </a:r>
            <a:r>
              <a:rPr lang="de-DE" sz="6000" b="1" dirty="0">
                <a:ea typeface="+mj-lt"/>
                <a:cs typeface="+mj-lt"/>
              </a:rPr>
              <a:t> </a:t>
            </a:r>
            <a:r>
              <a:rPr lang="de-DE" sz="6000" b="1" dirty="0" err="1">
                <a:ea typeface="+mj-lt"/>
                <a:cs typeface="+mj-lt"/>
              </a:rPr>
              <a:t>for</a:t>
            </a:r>
            <a:r>
              <a:rPr lang="de-DE" sz="6000" b="1" dirty="0">
                <a:ea typeface="+mj-lt"/>
                <a:cs typeface="+mj-lt"/>
              </a:rPr>
              <a:t> </a:t>
            </a:r>
            <a:r>
              <a:rPr lang="de-DE" sz="6000" b="1" dirty="0" err="1">
                <a:ea typeface="+mj-lt"/>
                <a:cs typeface="+mj-lt"/>
              </a:rPr>
              <a:t>your</a:t>
            </a:r>
            <a:r>
              <a:rPr lang="de-DE" sz="6000" b="1" dirty="0">
                <a:ea typeface="+mj-lt"/>
                <a:cs typeface="+mj-lt"/>
              </a:rPr>
              <a:t> </a:t>
            </a:r>
            <a:r>
              <a:rPr lang="de-DE" sz="6000" b="1" dirty="0" err="1">
                <a:ea typeface="+mj-lt"/>
                <a:cs typeface="+mj-lt"/>
              </a:rPr>
              <a:t>attention</a:t>
            </a:r>
            <a:endParaRPr lang="de-DE" sz="6000" b="1">
              <a:cs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16475423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173</Words>
  <Application>Microsoft Office PowerPoint</Application>
  <PresentationFormat>Breitbild</PresentationFormat>
  <Paragraphs>30</Paragraphs>
  <Slides>8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Grey energy</vt:lpstr>
      <vt:lpstr>What is grey energy?</vt:lpstr>
      <vt:lpstr>Example</vt:lpstr>
      <vt:lpstr>How is grey energy calculated?</vt:lpstr>
      <vt:lpstr>PowerPoint-Präsentation</vt:lpstr>
      <vt:lpstr>What can we do to reduce grey energy?</vt:lpstr>
      <vt:lpstr>Question</vt:lpstr>
      <vt:lpstr>Thank you for your attention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matteo lazzarotto</dc:creator>
  <cp:lastModifiedBy>matteo lazzarotto</cp:lastModifiedBy>
  <cp:revision>204</cp:revision>
  <dcterms:created xsi:type="dcterms:W3CDTF">2020-02-25T20:02:45Z</dcterms:created>
  <dcterms:modified xsi:type="dcterms:W3CDTF">2020-02-25T21:48:56Z</dcterms:modified>
</cp:coreProperties>
</file>