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>
        <p:scale>
          <a:sx n="75" d="100"/>
          <a:sy n="75" d="100"/>
        </p:scale>
        <p:origin x="54" y="6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AE45F57-EC57-40A8-AC96-FFD415EDDAF6}" type="datetimeFigureOut">
              <a:rPr lang="de-CH" smtClean="0"/>
              <a:t>25.02.2020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13E2C7E-A8CE-4817-B7E7-1E6F42EAE2D2}" type="slidenum">
              <a:rPr lang="de-CH" smtClean="0"/>
              <a:t>‹Nr.›</a:t>
            </a:fld>
            <a:endParaRPr lang="de-CH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6122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5F57-EC57-40A8-AC96-FFD415EDDAF6}" type="datetimeFigureOut">
              <a:rPr lang="de-CH" smtClean="0"/>
              <a:t>25.02.2020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E2C7E-A8CE-4817-B7E7-1E6F42EAE2D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81351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5F57-EC57-40A8-AC96-FFD415EDDAF6}" type="datetimeFigureOut">
              <a:rPr lang="de-CH" smtClean="0"/>
              <a:t>25.02.2020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E2C7E-A8CE-4817-B7E7-1E6F42EAE2D2}" type="slidenum">
              <a:rPr lang="de-CH" smtClean="0"/>
              <a:t>‹Nr.›</a:t>
            </a:fld>
            <a:endParaRPr lang="de-CH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9086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5F57-EC57-40A8-AC96-FFD415EDDAF6}" type="datetimeFigureOut">
              <a:rPr lang="de-CH" smtClean="0"/>
              <a:t>25.02.2020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E2C7E-A8CE-4817-B7E7-1E6F42EAE2D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31722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5F57-EC57-40A8-AC96-FFD415EDDAF6}" type="datetimeFigureOut">
              <a:rPr lang="de-CH" smtClean="0"/>
              <a:t>25.02.2020</a:t>
            </a:fld>
            <a:endParaRPr lang="de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E2C7E-A8CE-4817-B7E7-1E6F42EAE2D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55616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5F57-EC57-40A8-AC96-FFD415EDDAF6}" type="datetimeFigureOut">
              <a:rPr lang="de-CH" smtClean="0"/>
              <a:t>25.02.2020</a:t>
            </a:fld>
            <a:endParaRPr lang="de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E2C7E-A8CE-4817-B7E7-1E6F42EAE2D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47329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5F57-EC57-40A8-AC96-FFD415EDDAF6}" type="datetimeFigureOut">
              <a:rPr lang="de-CH" smtClean="0"/>
              <a:t>25.02.2020</a:t>
            </a:fld>
            <a:endParaRPr lang="de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E2C7E-A8CE-4817-B7E7-1E6F42EAE2D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36810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5F57-EC57-40A8-AC96-FFD415EDDAF6}" type="datetimeFigureOut">
              <a:rPr lang="de-CH" smtClean="0"/>
              <a:t>25.02.2020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E2C7E-A8CE-4817-B7E7-1E6F42EAE2D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0746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5F57-EC57-40A8-AC96-FFD415EDDAF6}" type="datetimeFigureOut">
              <a:rPr lang="de-CH" smtClean="0"/>
              <a:t>25.02.2020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E2C7E-A8CE-4817-B7E7-1E6F42EAE2D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2235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5F57-EC57-40A8-AC96-FFD415EDDAF6}" type="datetimeFigureOut">
              <a:rPr lang="de-CH" smtClean="0"/>
              <a:t>25.02.2020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E2C7E-A8CE-4817-B7E7-1E6F42EAE2D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19708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5F57-EC57-40A8-AC96-FFD415EDDAF6}" type="datetimeFigureOut">
              <a:rPr lang="de-CH" smtClean="0"/>
              <a:t>25.02.2020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E2C7E-A8CE-4817-B7E7-1E6F42EAE2D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91531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0AE45F57-EC57-40A8-AC96-FFD415EDDAF6}" type="datetimeFigureOut">
              <a:rPr lang="de-CH" smtClean="0"/>
              <a:t>25.02.2020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113E2C7E-A8CE-4817-B7E7-1E6F42EAE2D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79890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AF72EC-7EF4-4550-A04F-97F303D4B3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/>
              <a:t>Urban </a:t>
            </a:r>
            <a:r>
              <a:rPr lang="de-CH" dirty="0" err="1"/>
              <a:t>mining</a:t>
            </a:r>
            <a:endParaRPr lang="de-CH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8852F20-CBAE-4196-A0B3-8578E8A7F52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6589625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794483-DD71-4F61-8540-AFE8942AB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/>
              <a:t>What</a:t>
            </a:r>
            <a:r>
              <a:rPr lang="de-CH" dirty="0"/>
              <a:t> </a:t>
            </a:r>
            <a:r>
              <a:rPr lang="de-CH" dirty="0" err="1"/>
              <a:t>is</a:t>
            </a:r>
            <a:r>
              <a:rPr lang="de-CH" dirty="0"/>
              <a:t> urban </a:t>
            </a:r>
            <a:r>
              <a:rPr lang="de-CH" dirty="0" err="1"/>
              <a:t>mining</a:t>
            </a:r>
            <a:r>
              <a:rPr lang="de-CH" dirty="0"/>
              <a:t>?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A7A06B50-9C8B-4775-A2F0-42DDBA3A20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6685" y="2188210"/>
            <a:ext cx="3714750" cy="2981325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562F10ED-AED0-4AFE-B4EF-569B722BC08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56137" y="2191385"/>
            <a:ext cx="3286125" cy="2838450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815CF9A1-D3FD-402C-8BEA-D27C9F53B68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70290" y="2169160"/>
            <a:ext cx="3476625" cy="3000375"/>
          </a:xfrm>
          <a:prstGeom prst="rect">
            <a:avLst/>
          </a:prstGeom>
        </p:spPr>
      </p:pic>
      <p:sp>
        <p:nvSpPr>
          <p:cNvPr id="8" name="Pfeil: nach rechts 7">
            <a:extLst>
              <a:ext uri="{FF2B5EF4-FFF2-40B4-BE49-F238E27FC236}">
                <a16:creationId xmlns:a16="http://schemas.microsoft.com/office/drawing/2014/main" id="{75DF7758-A2C4-4C4F-86E0-99731894B8C0}"/>
              </a:ext>
            </a:extLst>
          </p:cNvPr>
          <p:cNvSpPr/>
          <p:nvPr/>
        </p:nvSpPr>
        <p:spPr>
          <a:xfrm>
            <a:off x="3233737" y="3275647"/>
            <a:ext cx="1422400" cy="3937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Pfeil: nach rechts 8">
            <a:extLst>
              <a:ext uri="{FF2B5EF4-FFF2-40B4-BE49-F238E27FC236}">
                <a16:creationId xmlns:a16="http://schemas.microsoft.com/office/drawing/2014/main" id="{DDABF9A9-9FBA-438D-AADD-3C9269F5AFD1}"/>
              </a:ext>
            </a:extLst>
          </p:cNvPr>
          <p:cNvSpPr/>
          <p:nvPr/>
        </p:nvSpPr>
        <p:spPr>
          <a:xfrm>
            <a:off x="7314564" y="3275647"/>
            <a:ext cx="1422400" cy="3937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C2765B2F-88D3-4859-8EA5-8FCEDB0CF684}"/>
              </a:ext>
            </a:extLst>
          </p:cNvPr>
          <p:cNvSpPr txBox="1"/>
          <p:nvPr/>
        </p:nvSpPr>
        <p:spPr>
          <a:xfrm>
            <a:off x="508000" y="6130885"/>
            <a:ext cx="30353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i="1" dirty="0">
                <a:solidFill>
                  <a:schemeClr val="accent1">
                    <a:lumMod val="75000"/>
                  </a:schemeClr>
                </a:solidFill>
              </a:rPr>
              <a:t>building rubble </a:t>
            </a:r>
            <a:r>
              <a:rPr lang="de-CH" sz="1600" i="1" dirty="0">
                <a:solidFill>
                  <a:schemeClr val="accent1">
                    <a:lumMod val="75000"/>
                  </a:schemeClr>
                </a:solidFill>
              </a:rPr>
              <a:t>= Bauschutt</a:t>
            </a:r>
          </a:p>
        </p:txBody>
      </p:sp>
    </p:spTree>
    <p:extLst>
      <p:ext uri="{BB962C8B-B14F-4D97-AF65-F5344CB8AC3E}">
        <p14:creationId xmlns:p14="http://schemas.microsoft.com/office/powerpoint/2010/main" val="606256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0E43C7-1974-4B2A-A330-8AD6EDE9A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/>
              <a:t>What</a:t>
            </a:r>
            <a:r>
              <a:rPr lang="de-CH" dirty="0"/>
              <a:t> </a:t>
            </a:r>
            <a:r>
              <a:rPr lang="de-CH" dirty="0" err="1"/>
              <a:t>is</a:t>
            </a:r>
            <a:r>
              <a:rPr lang="de-CH" dirty="0"/>
              <a:t> urban </a:t>
            </a:r>
            <a:r>
              <a:rPr lang="de-CH" dirty="0" err="1"/>
              <a:t>mining</a:t>
            </a:r>
            <a:r>
              <a:rPr lang="de-CH" dirty="0"/>
              <a:t>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2564DF2-9EC3-44FC-91BF-90D859122C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676400"/>
            <a:ext cx="9872871" cy="4940300"/>
          </a:xfrm>
        </p:spPr>
        <p:txBody>
          <a:bodyPr>
            <a:normAutofit/>
          </a:bodyPr>
          <a:lstStyle/>
          <a:p>
            <a:r>
              <a:rPr lang="en-GB" dirty="0"/>
              <a:t>Recycling of a mixture made out of different substances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Similar methods like the </a:t>
            </a:r>
            <a:r>
              <a:rPr lang="en-GB" i="1" u="sng" dirty="0"/>
              <a:t>extraction of resources </a:t>
            </a:r>
            <a:r>
              <a:rPr lang="en-GB" dirty="0"/>
              <a:t>from rocks</a:t>
            </a:r>
          </a:p>
          <a:p>
            <a:pPr lvl="1"/>
            <a:r>
              <a:rPr lang="en-GB" dirty="0">
                <a:sym typeface="Wingdings" panose="05000000000000000000" pitchFamily="2" charset="2"/>
              </a:rPr>
              <a:t> why it’s called “mining”</a:t>
            </a:r>
            <a:endParaRPr lang="en-GB" dirty="0"/>
          </a:p>
          <a:p>
            <a:pPr marL="45720" indent="0">
              <a:buNone/>
            </a:pPr>
            <a:endParaRPr lang="en-GB" sz="1600" i="1" dirty="0"/>
          </a:p>
          <a:p>
            <a:pPr marL="45720" indent="0">
              <a:buNone/>
            </a:pPr>
            <a:endParaRPr lang="en-GB" sz="1600" i="1" dirty="0"/>
          </a:p>
          <a:p>
            <a:pPr marL="45720" indent="0">
              <a:buNone/>
            </a:pPr>
            <a:r>
              <a:rPr lang="en-GB" sz="1600" i="1" dirty="0"/>
              <a:t>extraction of resources = </a:t>
            </a:r>
            <a:r>
              <a:rPr lang="en-GB" sz="1600" i="1" dirty="0" err="1"/>
              <a:t>Gewinnung</a:t>
            </a:r>
            <a:r>
              <a:rPr lang="en-GB" sz="1600" i="1" dirty="0"/>
              <a:t> von </a:t>
            </a:r>
            <a:r>
              <a:rPr lang="en-GB" sz="1600" i="1" dirty="0" err="1"/>
              <a:t>Rohstoffen</a:t>
            </a:r>
            <a:endParaRPr lang="de-CH" sz="1600" i="1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E8E66AD6-1981-4219-B568-C145ED4857F0}"/>
              </a:ext>
            </a:extLst>
          </p:cNvPr>
          <p:cNvGrpSpPr/>
          <p:nvPr/>
        </p:nvGrpSpPr>
        <p:grpSpPr>
          <a:xfrm>
            <a:off x="1937090" y="2032000"/>
            <a:ext cx="3105423" cy="2270760"/>
            <a:chOff x="1937090" y="2578100"/>
            <a:chExt cx="3105423" cy="2270760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D64AE968-CCF2-46D9-8B91-71103CF6CB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37090" y="2691487"/>
              <a:ext cx="2876210" cy="1909136"/>
            </a:xfrm>
            <a:prstGeom prst="rect">
              <a:avLst/>
            </a:prstGeom>
          </p:spPr>
        </p:pic>
        <p:pic>
          <p:nvPicPr>
            <p:cNvPr id="9" name="Grafik 8">
              <a:extLst>
                <a:ext uri="{FF2B5EF4-FFF2-40B4-BE49-F238E27FC236}">
                  <a16:creationId xmlns:a16="http://schemas.microsoft.com/office/drawing/2014/main" id="{4D4DC0C5-2061-40E3-ABB6-86E7CEBCE6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43"/>
            <a:stretch/>
          </p:blipFill>
          <p:spPr>
            <a:xfrm>
              <a:off x="2166302" y="2578100"/>
              <a:ext cx="2876211" cy="2270760"/>
            </a:xfrm>
            <a:prstGeom prst="rect">
              <a:avLst/>
            </a:prstGeom>
          </p:spPr>
        </p:pic>
      </p:grp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61F63569-CB0F-41F5-A7FF-2547F7CAD470}"/>
              </a:ext>
            </a:extLst>
          </p:cNvPr>
          <p:cNvGrpSpPr/>
          <p:nvPr/>
        </p:nvGrpSpPr>
        <p:grpSpPr>
          <a:xfrm>
            <a:off x="7040562" y="1254760"/>
            <a:ext cx="3405188" cy="3238500"/>
            <a:chOff x="7040562" y="1800860"/>
            <a:chExt cx="3405188" cy="3238500"/>
          </a:xfrm>
        </p:grpSpPr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1757799B-FD13-42AE-9B76-34E970E87C4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0562" y="2648576"/>
              <a:ext cx="3068637" cy="2045758"/>
            </a:xfrm>
            <a:prstGeom prst="rect">
              <a:avLst/>
            </a:prstGeom>
          </p:spPr>
        </p:pic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A3F8B0A3-AF0F-41B6-BCC5-AFB6266F3BE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07250" y="1800860"/>
              <a:ext cx="3238500" cy="3238500"/>
            </a:xfrm>
            <a:prstGeom prst="rect">
              <a:avLst/>
            </a:prstGeom>
          </p:spPr>
        </p:pic>
      </p:grpSp>
      <p:pic>
        <p:nvPicPr>
          <p:cNvPr id="16" name="Grafik 15">
            <a:extLst>
              <a:ext uri="{FF2B5EF4-FFF2-40B4-BE49-F238E27FC236}">
                <a16:creationId xmlns:a16="http://schemas.microsoft.com/office/drawing/2014/main" id="{7A43A80A-D2E5-4407-8C3B-7CC55D91EF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5579" y="4569874"/>
            <a:ext cx="2611021" cy="189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9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6A5A1C-5E56-4BEE-BCEB-1984003B2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/>
              <a:t>Good</a:t>
            </a:r>
            <a:r>
              <a:rPr lang="de-CH" dirty="0"/>
              <a:t> </a:t>
            </a:r>
            <a:r>
              <a:rPr lang="de-CH" dirty="0" err="1"/>
              <a:t>to</a:t>
            </a:r>
            <a:r>
              <a:rPr lang="de-CH" dirty="0"/>
              <a:t> </a:t>
            </a:r>
            <a:r>
              <a:rPr lang="de-CH" dirty="0" err="1"/>
              <a:t>know</a:t>
            </a:r>
            <a:endParaRPr lang="de-CH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879308E-844F-4EEB-A1BC-469E521DD6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816100"/>
            <a:ext cx="9872871" cy="4279900"/>
          </a:xfrm>
        </p:spPr>
        <p:txBody>
          <a:bodyPr>
            <a:normAutofit fontScale="85000" lnSpcReduction="20000"/>
          </a:bodyPr>
          <a:lstStyle/>
          <a:p>
            <a:endParaRPr lang="de-CH" sz="2800" dirty="0"/>
          </a:p>
          <a:p>
            <a:r>
              <a:rPr lang="de-CH" sz="2800" dirty="0"/>
              <a:t>7.5 </a:t>
            </a:r>
            <a:r>
              <a:rPr lang="de-CH" sz="2800" dirty="0" err="1"/>
              <a:t>tons</a:t>
            </a:r>
            <a:r>
              <a:rPr lang="de-CH" sz="2800" dirty="0"/>
              <a:t> </a:t>
            </a:r>
            <a:r>
              <a:rPr lang="de-CH" sz="2800" dirty="0" err="1"/>
              <a:t>silver</a:t>
            </a:r>
            <a:r>
              <a:rPr lang="de-CH" sz="2800" dirty="0"/>
              <a:t> and 300 </a:t>
            </a:r>
            <a:r>
              <a:rPr lang="de-CH" sz="2800" dirty="0" err="1"/>
              <a:t>kilograms</a:t>
            </a:r>
            <a:r>
              <a:rPr lang="de-CH" sz="2800" dirty="0"/>
              <a:t> </a:t>
            </a:r>
            <a:r>
              <a:rPr lang="de-CH" sz="2800" dirty="0" err="1"/>
              <a:t>gold</a:t>
            </a:r>
            <a:r>
              <a:rPr lang="de-CH" sz="2800" dirty="0"/>
              <a:t> </a:t>
            </a:r>
            <a:r>
              <a:rPr lang="de-CH" sz="2800" dirty="0">
                <a:sym typeface="Wingdings" panose="05000000000000000000" pitchFamily="2" charset="2"/>
              </a:rPr>
              <a:t> Swiss </a:t>
            </a:r>
            <a:r>
              <a:rPr lang="de-CH" sz="2800" i="1" u="sng" dirty="0" err="1">
                <a:sym typeface="Wingdings" panose="05000000000000000000" pitchFamily="2" charset="2"/>
              </a:rPr>
              <a:t>waste</a:t>
            </a:r>
            <a:r>
              <a:rPr lang="de-CH" sz="2800" i="1" u="sng" dirty="0">
                <a:sym typeface="Wingdings" panose="05000000000000000000" pitchFamily="2" charset="2"/>
              </a:rPr>
              <a:t> </a:t>
            </a:r>
            <a:r>
              <a:rPr lang="de-CH" sz="2800" i="1" u="sng" dirty="0" err="1">
                <a:sym typeface="Wingdings" panose="05000000000000000000" pitchFamily="2" charset="2"/>
              </a:rPr>
              <a:t>incineration</a:t>
            </a:r>
            <a:r>
              <a:rPr lang="de-CH" sz="2800" i="1" u="sng" dirty="0">
                <a:sym typeface="Wingdings" panose="05000000000000000000" pitchFamily="2" charset="2"/>
              </a:rPr>
              <a:t> plants</a:t>
            </a:r>
          </a:p>
          <a:p>
            <a:pPr lvl="1"/>
            <a:r>
              <a:rPr lang="en-GB" sz="2800" dirty="0"/>
              <a:t>Nowadays half of the silver and two thirds of the gold can be </a:t>
            </a:r>
            <a:r>
              <a:rPr lang="en-GB" sz="2800" i="1" u="sng" dirty="0"/>
              <a:t>recovered</a:t>
            </a:r>
            <a:endParaRPr lang="de-CH" sz="2800" i="1" u="sng" dirty="0">
              <a:sym typeface="Wingdings" panose="05000000000000000000" pitchFamily="2" charset="2"/>
            </a:endParaRPr>
          </a:p>
          <a:p>
            <a:r>
              <a:rPr lang="de-CH" sz="2800" dirty="0">
                <a:sym typeface="Wingdings" panose="05000000000000000000" pitchFamily="2" charset="2"/>
              </a:rPr>
              <a:t>City </a:t>
            </a:r>
            <a:r>
              <a:rPr lang="de-CH" sz="2800" dirty="0" err="1">
                <a:sym typeface="Wingdings" panose="05000000000000000000" pitchFamily="2" charset="2"/>
              </a:rPr>
              <a:t>area</a:t>
            </a:r>
            <a:r>
              <a:rPr lang="de-CH" sz="2800" dirty="0">
                <a:sym typeface="Wingdings" panose="05000000000000000000" pitchFamily="2" charset="2"/>
              </a:rPr>
              <a:t> </a:t>
            </a:r>
            <a:r>
              <a:rPr lang="de-CH" sz="2800" dirty="0" err="1">
                <a:sym typeface="Wingdings" panose="05000000000000000000" pitchFamily="2" charset="2"/>
              </a:rPr>
              <a:t>of</a:t>
            </a:r>
            <a:r>
              <a:rPr lang="de-CH" sz="2800" dirty="0">
                <a:sym typeface="Wingdings" panose="05000000000000000000" pitchFamily="2" charset="2"/>
              </a:rPr>
              <a:t> 34 km² </a:t>
            </a:r>
            <a:r>
              <a:rPr lang="de-CH" sz="2800" dirty="0" err="1">
                <a:sym typeface="Wingdings" panose="05000000000000000000" pitchFamily="2" charset="2"/>
              </a:rPr>
              <a:t>contains</a:t>
            </a:r>
            <a:r>
              <a:rPr lang="de-CH" sz="2800" dirty="0">
                <a:sym typeface="Wingdings" panose="05000000000000000000" pitchFamily="2" charset="2"/>
              </a:rPr>
              <a:t> </a:t>
            </a:r>
            <a:r>
              <a:rPr lang="de-CH" sz="2800" dirty="0" err="1">
                <a:sym typeface="Wingdings" panose="05000000000000000000" pitchFamily="2" charset="2"/>
              </a:rPr>
              <a:t>about</a:t>
            </a:r>
            <a:r>
              <a:rPr lang="de-CH" sz="2800" dirty="0">
                <a:sym typeface="Wingdings" panose="05000000000000000000" pitchFamily="2" charset="2"/>
              </a:rPr>
              <a:t> 2.2 Mio. </a:t>
            </a:r>
            <a:r>
              <a:rPr lang="de-CH" sz="2800" dirty="0" err="1">
                <a:sym typeface="Wingdings" panose="05000000000000000000" pitchFamily="2" charset="2"/>
              </a:rPr>
              <a:t>tons</a:t>
            </a:r>
            <a:r>
              <a:rPr lang="de-CH" sz="2800" dirty="0">
                <a:sym typeface="Wingdings" panose="05000000000000000000" pitchFamily="2" charset="2"/>
              </a:rPr>
              <a:t> </a:t>
            </a:r>
            <a:r>
              <a:rPr lang="de-CH" sz="2800" dirty="0" err="1">
                <a:sym typeface="Wingdings" panose="05000000000000000000" pitchFamily="2" charset="2"/>
              </a:rPr>
              <a:t>of</a:t>
            </a:r>
            <a:r>
              <a:rPr lang="de-CH" sz="2800" dirty="0">
                <a:sym typeface="Wingdings" panose="05000000000000000000" pitchFamily="2" charset="2"/>
              </a:rPr>
              <a:t> </a:t>
            </a:r>
            <a:r>
              <a:rPr lang="de-CH" sz="2800" i="1" u="sng" dirty="0" err="1">
                <a:sym typeface="Wingdings" panose="05000000000000000000" pitchFamily="2" charset="2"/>
              </a:rPr>
              <a:t>raw</a:t>
            </a:r>
            <a:r>
              <a:rPr lang="de-CH" sz="2800" i="1" u="sng" dirty="0">
                <a:sym typeface="Wingdings" panose="05000000000000000000" pitchFamily="2" charset="2"/>
              </a:rPr>
              <a:t> </a:t>
            </a:r>
            <a:r>
              <a:rPr lang="de-CH" sz="2800" i="1" u="sng" dirty="0" err="1">
                <a:sym typeface="Wingdings" panose="05000000000000000000" pitchFamily="2" charset="2"/>
              </a:rPr>
              <a:t>materials</a:t>
            </a:r>
            <a:endParaRPr lang="de-CH" sz="2800" i="1" u="sng" dirty="0">
              <a:sym typeface="Wingdings" panose="05000000000000000000" pitchFamily="2" charset="2"/>
            </a:endParaRPr>
          </a:p>
          <a:p>
            <a:endParaRPr lang="de-CH" i="1" u="sng" dirty="0">
              <a:sym typeface="Wingdings" panose="05000000000000000000" pitchFamily="2" charset="2"/>
            </a:endParaRPr>
          </a:p>
          <a:p>
            <a:endParaRPr lang="de-CH" i="1" u="sng" dirty="0">
              <a:sym typeface="Wingdings" panose="05000000000000000000" pitchFamily="2" charset="2"/>
            </a:endParaRPr>
          </a:p>
          <a:p>
            <a:endParaRPr lang="de-CH" i="1" u="sng" dirty="0">
              <a:sym typeface="Wingdings" panose="05000000000000000000" pitchFamily="2" charset="2"/>
            </a:endParaRPr>
          </a:p>
          <a:p>
            <a:endParaRPr lang="de-CH" i="1" u="sng" dirty="0">
              <a:sym typeface="Wingdings" panose="05000000000000000000" pitchFamily="2" charset="2"/>
            </a:endParaRPr>
          </a:p>
          <a:p>
            <a:pPr marL="45720" indent="0">
              <a:buNone/>
            </a:pPr>
            <a:r>
              <a:rPr lang="de-CH" sz="1900" i="1" dirty="0" err="1">
                <a:sym typeface="Wingdings" panose="05000000000000000000" pitchFamily="2" charset="2"/>
              </a:rPr>
              <a:t>waste</a:t>
            </a:r>
            <a:r>
              <a:rPr lang="de-CH" sz="1900" i="1" dirty="0">
                <a:sym typeface="Wingdings" panose="05000000000000000000" pitchFamily="2" charset="2"/>
              </a:rPr>
              <a:t> </a:t>
            </a:r>
            <a:r>
              <a:rPr lang="de-CH" sz="1900" i="1" dirty="0" err="1">
                <a:sym typeface="Wingdings" panose="05000000000000000000" pitchFamily="2" charset="2"/>
              </a:rPr>
              <a:t>incineration</a:t>
            </a:r>
            <a:r>
              <a:rPr lang="de-CH" sz="1900" i="1" dirty="0">
                <a:sym typeface="Wingdings" panose="05000000000000000000" pitchFamily="2" charset="2"/>
              </a:rPr>
              <a:t> plants = Kehrichtverbrennungsanlagen</a:t>
            </a:r>
          </a:p>
          <a:p>
            <a:pPr marL="45720" indent="0">
              <a:buNone/>
            </a:pPr>
            <a:r>
              <a:rPr lang="en-GB" sz="1900" i="1" dirty="0"/>
              <a:t>recovered = </a:t>
            </a:r>
            <a:r>
              <a:rPr lang="en-GB" sz="1900" i="1" dirty="0" err="1"/>
              <a:t>wiedergewonnen</a:t>
            </a:r>
            <a:endParaRPr lang="de-CH" sz="1900" i="1" dirty="0">
              <a:sym typeface="Wingdings" panose="05000000000000000000" pitchFamily="2" charset="2"/>
            </a:endParaRPr>
          </a:p>
          <a:p>
            <a:pPr marL="45720" indent="0">
              <a:buNone/>
            </a:pPr>
            <a:r>
              <a:rPr lang="de-CH" sz="1900" i="1" dirty="0" err="1">
                <a:sym typeface="Wingdings" panose="05000000000000000000" pitchFamily="2" charset="2"/>
              </a:rPr>
              <a:t>raw</a:t>
            </a:r>
            <a:r>
              <a:rPr lang="de-CH" sz="1900" i="1" dirty="0">
                <a:sym typeface="Wingdings" panose="05000000000000000000" pitchFamily="2" charset="2"/>
              </a:rPr>
              <a:t> </a:t>
            </a:r>
            <a:r>
              <a:rPr lang="de-CH" sz="1900" i="1" dirty="0" err="1">
                <a:sym typeface="Wingdings" panose="05000000000000000000" pitchFamily="2" charset="2"/>
              </a:rPr>
              <a:t>materials</a:t>
            </a:r>
            <a:r>
              <a:rPr lang="de-CH" sz="1900" i="1" dirty="0">
                <a:sym typeface="Wingdings" panose="05000000000000000000" pitchFamily="2" charset="2"/>
              </a:rPr>
              <a:t> = Rohstoffe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7538DE3-64F3-4FAF-9F69-356DD91613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1485">
            <a:off x="6680200" y="3660094"/>
            <a:ext cx="4660900" cy="2446973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183216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960433-98EF-44CD-8DDC-353AEAB21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Summary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2B9ACD9-A8A7-4F23-82E2-0459D87B63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CH" sz="2400" dirty="0" err="1"/>
              <a:t>Less</a:t>
            </a:r>
            <a:r>
              <a:rPr lang="de-CH" sz="2400" dirty="0"/>
              <a:t> </a:t>
            </a:r>
            <a:r>
              <a:rPr lang="de-CH" sz="2400" dirty="0" err="1"/>
              <a:t>harmful</a:t>
            </a:r>
            <a:r>
              <a:rPr lang="de-CH" sz="2400" dirty="0"/>
              <a:t> </a:t>
            </a:r>
            <a:r>
              <a:rPr lang="de-CH" sz="2400" dirty="0" err="1"/>
              <a:t>for</a:t>
            </a:r>
            <a:r>
              <a:rPr lang="de-CH" sz="2400" dirty="0"/>
              <a:t> </a:t>
            </a:r>
            <a:r>
              <a:rPr lang="de-CH" sz="2400" dirty="0" err="1"/>
              <a:t>environment</a:t>
            </a:r>
            <a:r>
              <a:rPr lang="de-CH" sz="2400" dirty="0"/>
              <a:t> </a:t>
            </a:r>
            <a:r>
              <a:rPr lang="de-CH" sz="2400" dirty="0" err="1"/>
              <a:t>than</a:t>
            </a:r>
            <a:r>
              <a:rPr lang="de-CH" sz="2400" dirty="0"/>
              <a:t> </a:t>
            </a:r>
            <a:r>
              <a:rPr lang="de-CH" sz="2400" dirty="0" err="1"/>
              <a:t>primary</a:t>
            </a:r>
            <a:r>
              <a:rPr lang="de-CH" sz="2400" dirty="0"/>
              <a:t> </a:t>
            </a:r>
            <a:r>
              <a:rPr lang="de-CH" sz="2400" dirty="0" err="1"/>
              <a:t>mining</a:t>
            </a:r>
            <a:endParaRPr lang="de-CH" sz="2400" dirty="0"/>
          </a:p>
          <a:p>
            <a:r>
              <a:rPr lang="de-CH" sz="2400" dirty="0"/>
              <a:t>Technologies still not fully </a:t>
            </a:r>
            <a:r>
              <a:rPr lang="de-CH" sz="2400" dirty="0" err="1"/>
              <a:t>developed</a:t>
            </a:r>
            <a:endParaRPr lang="de-CH" sz="2400" dirty="0"/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endParaRPr lang="en-GB" dirty="0"/>
          </a:p>
          <a:p>
            <a:endParaRPr lang="de-CH" dirty="0"/>
          </a:p>
          <a:p>
            <a:pPr marL="45720" indent="0">
              <a:buNone/>
            </a:pPr>
            <a:r>
              <a:rPr lang="en-GB" sz="1600" i="1" dirty="0"/>
              <a:t>primary mining = </a:t>
            </a:r>
            <a:r>
              <a:rPr lang="en-GB" sz="1600" i="1" dirty="0" err="1"/>
              <a:t>Erstgewinnung</a:t>
            </a:r>
            <a:endParaRPr lang="de-CH" sz="1600" i="1" dirty="0"/>
          </a:p>
          <a:p>
            <a:pPr marL="45720" indent="0">
              <a:buNone/>
            </a:pP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1919816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B27C15-B9CB-4572-B534-0FF695ECE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Quiz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8554F2E-E28A-4956-A33A-72A07FE2D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de-CH" sz="3600" dirty="0" err="1"/>
              <a:t>What</a:t>
            </a:r>
            <a:r>
              <a:rPr lang="de-CH" sz="3600" dirty="0"/>
              <a:t> </a:t>
            </a:r>
            <a:r>
              <a:rPr lang="de-CH" sz="3600" dirty="0" err="1"/>
              <a:t>is</a:t>
            </a:r>
            <a:r>
              <a:rPr lang="de-CH" sz="3600" dirty="0"/>
              <a:t> NOT </a:t>
            </a:r>
            <a:r>
              <a:rPr lang="de-CH" sz="3600" dirty="0" err="1"/>
              <a:t>associated</a:t>
            </a:r>
            <a:r>
              <a:rPr lang="de-CH" sz="3600" dirty="0"/>
              <a:t> </a:t>
            </a:r>
            <a:r>
              <a:rPr lang="de-CH" sz="3600" dirty="0" err="1"/>
              <a:t>with</a:t>
            </a:r>
            <a:r>
              <a:rPr lang="de-CH" sz="3600" dirty="0"/>
              <a:t> urban </a:t>
            </a:r>
            <a:r>
              <a:rPr lang="de-CH" sz="3600" dirty="0" err="1"/>
              <a:t>mining</a:t>
            </a:r>
            <a:r>
              <a:rPr lang="de-CH" sz="3600" dirty="0"/>
              <a:t>?</a:t>
            </a:r>
          </a:p>
          <a:p>
            <a:pPr marL="45720" indent="0">
              <a:buNone/>
            </a:pPr>
            <a:endParaRPr lang="de-CH" sz="900" dirty="0"/>
          </a:p>
          <a:p>
            <a:pPr marL="533400" indent="-488950">
              <a:buNone/>
            </a:pPr>
            <a:r>
              <a:rPr lang="de-CH" sz="2800" dirty="0"/>
              <a:t>A) </a:t>
            </a:r>
            <a:r>
              <a:rPr lang="de-CH" sz="2800" dirty="0" err="1"/>
              <a:t>Trying</a:t>
            </a:r>
            <a:r>
              <a:rPr lang="de-CH" sz="2800" dirty="0"/>
              <a:t> </a:t>
            </a:r>
            <a:r>
              <a:rPr lang="de-CH" sz="2800" dirty="0" err="1"/>
              <a:t>to</a:t>
            </a:r>
            <a:r>
              <a:rPr lang="de-CH" sz="2800" dirty="0"/>
              <a:t> </a:t>
            </a:r>
            <a:r>
              <a:rPr lang="de-CH" sz="2800" dirty="0" err="1"/>
              <a:t>reduce</a:t>
            </a:r>
            <a:r>
              <a:rPr lang="de-CH" sz="2800" dirty="0"/>
              <a:t> </a:t>
            </a:r>
            <a:r>
              <a:rPr lang="de-CH" sz="2800" dirty="0" err="1"/>
              <a:t>the</a:t>
            </a:r>
            <a:r>
              <a:rPr lang="de-CH" sz="2800" dirty="0"/>
              <a:t> </a:t>
            </a:r>
            <a:r>
              <a:rPr lang="de-CH" sz="2800" dirty="0" err="1"/>
              <a:t>waste</a:t>
            </a:r>
            <a:r>
              <a:rPr lang="de-CH" sz="2800" dirty="0"/>
              <a:t> </a:t>
            </a:r>
            <a:r>
              <a:rPr lang="de-CH" sz="2800" dirty="0" err="1"/>
              <a:t>that</a:t>
            </a:r>
            <a:r>
              <a:rPr lang="de-CH" sz="2800" dirty="0"/>
              <a:t> </a:t>
            </a:r>
            <a:r>
              <a:rPr lang="de-CH" sz="2800" dirty="0" err="1"/>
              <a:t>ends</a:t>
            </a:r>
            <a:r>
              <a:rPr lang="de-CH" sz="2800" dirty="0"/>
              <a:t> </a:t>
            </a:r>
            <a:r>
              <a:rPr lang="de-CH" sz="2800" dirty="0" err="1"/>
              <a:t>up</a:t>
            </a:r>
            <a:r>
              <a:rPr lang="de-CH" sz="2800" dirty="0"/>
              <a:t> in </a:t>
            </a:r>
            <a:r>
              <a:rPr lang="de-CH" sz="2800" dirty="0" err="1">
                <a:sym typeface="Wingdings" panose="05000000000000000000" pitchFamily="2" charset="2"/>
              </a:rPr>
              <a:t>waste</a:t>
            </a:r>
            <a:r>
              <a:rPr lang="de-CH" sz="2800" dirty="0">
                <a:sym typeface="Wingdings" panose="05000000000000000000" pitchFamily="2" charset="2"/>
              </a:rPr>
              <a:t> </a:t>
            </a:r>
            <a:r>
              <a:rPr lang="de-CH" sz="2800" dirty="0" err="1">
                <a:sym typeface="Wingdings" panose="05000000000000000000" pitchFamily="2" charset="2"/>
              </a:rPr>
              <a:t>incineration</a:t>
            </a:r>
            <a:r>
              <a:rPr lang="de-CH" sz="2800" dirty="0">
                <a:sym typeface="Wingdings" panose="05000000000000000000" pitchFamily="2" charset="2"/>
              </a:rPr>
              <a:t> plants</a:t>
            </a:r>
            <a:endParaRPr lang="de-CH" sz="2800" dirty="0"/>
          </a:p>
          <a:p>
            <a:pPr marL="45720" indent="0">
              <a:buNone/>
            </a:pPr>
            <a:r>
              <a:rPr lang="de-CH" sz="2800" dirty="0"/>
              <a:t>B) </a:t>
            </a:r>
            <a:r>
              <a:rPr lang="de-CH" sz="2800" dirty="0" err="1"/>
              <a:t>Environmentally</a:t>
            </a:r>
            <a:r>
              <a:rPr lang="de-CH" sz="2800" dirty="0"/>
              <a:t> </a:t>
            </a:r>
            <a:r>
              <a:rPr lang="de-CH" sz="2800" dirty="0" err="1"/>
              <a:t>friendly</a:t>
            </a:r>
            <a:r>
              <a:rPr lang="de-CH" sz="2800" dirty="0"/>
              <a:t> </a:t>
            </a:r>
            <a:r>
              <a:rPr lang="de-CH" sz="2800" dirty="0" err="1"/>
              <a:t>way</a:t>
            </a:r>
            <a:r>
              <a:rPr lang="de-CH" sz="2800" dirty="0"/>
              <a:t> </a:t>
            </a:r>
            <a:r>
              <a:rPr lang="de-CH" sz="2800" dirty="0" err="1"/>
              <a:t>of</a:t>
            </a:r>
            <a:r>
              <a:rPr lang="de-CH" sz="2800" dirty="0"/>
              <a:t> </a:t>
            </a:r>
            <a:r>
              <a:rPr lang="en-GB" sz="2800" dirty="0"/>
              <a:t>producing</a:t>
            </a:r>
            <a:r>
              <a:rPr lang="de-CH" sz="2800" dirty="0"/>
              <a:t> </a:t>
            </a:r>
            <a:r>
              <a:rPr lang="de-CH" sz="2800" dirty="0" err="1"/>
              <a:t>materials</a:t>
            </a:r>
            <a:endParaRPr lang="de-CH" sz="2800" dirty="0"/>
          </a:p>
          <a:p>
            <a:pPr marL="45720" indent="0">
              <a:buNone/>
            </a:pPr>
            <a:r>
              <a:rPr lang="de-CH" sz="2800" dirty="0"/>
              <a:t>C) </a:t>
            </a:r>
            <a:r>
              <a:rPr lang="de-CH" sz="2800" dirty="0" err="1"/>
              <a:t>Process</a:t>
            </a:r>
            <a:r>
              <a:rPr lang="de-CH" sz="2800" dirty="0"/>
              <a:t> </a:t>
            </a:r>
            <a:r>
              <a:rPr lang="de-CH" sz="2800" dirty="0" err="1"/>
              <a:t>of</a:t>
            </a:r>
            <a:r>
              <a:rPr lang="de-CH" sz="2800" dirty="0"/>
              <a:t> </a:t>
            </a:r>
            <a:r>
              <a:rPr lang="de-CH" sz="2800" dirty="0" err="1"/>
              <a:t>recycling</a:t>
            </a:r>
            <a:r>
              <a:rPr lang="de-CH" sz="2800" dirty="0"/>
              <a:t> a </a:t>
            </a:r>
            <a:r>
              <a:rPr lang="de-CH" sz="2800" dirty="0" err="1"/>
              <a:t>mixture</a:t>
            </a:r>
            <a:r>
              <a:rPr lang="de-CH" sz="2800" dirty="0"/>
              <a:t> </a:t>
            </a:r>
            <a:r>
              <a:rPr lang="de-CH" sz="2800" dirty="0" err="1"/>
              <a:t>of</a:t>
            </a:r>
            <a:r>
              <a:rPr lang="de-CH" sz="2800" dirty="0"/>
              <a:t> different </a:t>
            </a:r>
            <a:r>
              <a:rPr lang="de-CH" sz="2800" dirty="0" err="1"/>
              <a:t>substances</a:t>
            </a:r>
            <a:endParaRPr lang="de-CH" sz="2800" dirty="0"/>
          </a:p>
        </p:txBody>
      </p:sp>
    </p:spTree>
    <p:extLst>
      <p:ext uri="{BB962C8B-B14F-4D97-AF65-F5344CB8AC3E}">
        <p14:creationId xmlns:p14="http://schemas.microsoft.com/office/powerpoint/2010/main" val="10668241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11ADD3-79F8-4AAE-B0E8-6B1CD53114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/>
          <a:lstStyle/>
          <a:p>
            <a:r>
              <a:rPr lang="de-CH" dirty="0" err="1"/>
              <a:t>Thank</a:t>
            </a:r>
            <a:r>
              <a:rPr lang="de-CH" dirty="0"/>
              <a:t> </a:t>
            </a:r>
            <a:r>
              <a:rPr lang="de-CH" dirty="0" err="1"/>
              <a:t>you</a:t>
            </a:r>
            <a:r>
              <a:rPr lang="de-CH" dirty="0"/>
              <a:t> </a:t>
            </a:r>
            <a:r>
              <a:rPr lang="de-CH" dirty="0" err="1"/>
              <a:t>for</a:t>
            </a:r>
            <a:r>
              <a:rPr lang="de-CH" dirty="0"/>
              <a:t> </a:t>
            </a:r>
            <a:r>
              <a:rPr lang="de-CH" dirty="0" err="1"/>
              <a:t>your</a:t>
            </a:r>
            <a:r>
              <a:rPr lang="de-CH" dirty="0"/>
              <a:t> </a:t>
            </a:r>
            <a:r>
              <a:rPr lang="de-CH" dirty="0" err="1"/>
              <a:t>attention</a:t>
            </a:r>
            <a:r>
              <a:rPr lang="de-CH" dirty="0"/>
              <a:t>! </a:t>
            </a:r>
            <a:r>
              <a:rPr lang="de-CH" dirty="0">
                <a:sym typeface="Wingdings" panose="05000000000000000000" pitchFamily="2" charset="2"/>
              </a:rPr>
              <a:t>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805646244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TM03457444[[fn=Fundament]]</Template>
  <TotalTime>0</TotalTime>
  <Words>168</Words>
  <Application>Microsoft Office PowerPoint</Application>
  <PresentationFormat>Breitbild</PresentationFormat>
  <Paragraphs>43</Paragraphs>
  <Slides>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10" baseType="lpstr">
      <vt:lpstr>Corbel</vt:lpstr>
      <vt:lpstr>Wingdings</vt:lpstr>
      <vt:lpstr>Basis</vt:lpstr>
      <vt:lpstr>Urban mining</vt:lpstr>
      <vt:lpstr>What is urban mining?</vt:lpstr>
      <vt:lpstr>What is urban mining?</vt:lpstr>
      <vt:lpstr>Good to know</vt:lpstr>
      <vt:lpstr>Summary</vt:lpstr>
      <vt:lpstr>Quiz</vt:lpstr>
      <vt:lpstr>Thank you for your attention! 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Urban mining</dc:title>
  <dc:creator>W201 Benutzer</dc:creator>
  <cp:lastModifiedBy>W201 Benutzer</cp:lastModifiedBy>
  <cp:revision>16</cp:revision>
  <dcterms:created xsi:type="dcterms:W3CDTF">2020-02-25T11:37:56Z</dcterms:created>
  <dcterms:modified xsi:type="dcterms:W3CDTF">2020-02-25T13:27:58Z</dcterms:modified>
</cp:coreProperties>
</file>