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1" r:id="rId1"/>
  </p:sldMasterIdLst>
  <p:sldIdLst>
    <p:sldId id="256" r:id="rId2"/>
    <p:sldId id="257"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83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63F95-95C0-D505-6114-DB497EDF61D2}" v="3182" dt="2020-02-25T17:04:00.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2/25/2020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564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6789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2/25/2020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436726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853164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89396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88544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1964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2/25/2020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490867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2/25/2020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0613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47634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74813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2/25/2020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5755538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44" r:id="rId6"/>
    <p:sldLayoutId id="2147483850" r:id="rId7"/>
    <p:sldLayoutId id="2147483840" r:id="rId8"/>
    <p:sldLayoutId id="2147483841" r:id="rId9"/>
    <p:sldLayoutId id="2147483842" r:id="rId10"/>
    <p:sldLayoutId id="2147483843" r:id="rId11"/>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F7233140-E9C0-4993-AC6D-5C5A2E7DA759}"/>
              </a:ext>
            </a:extLst>
          </p:cNvPr>
          <p:cNvPicPr>
            <a:picLocks noChangeAspect="1"/>
          </p:cNvPicPr>
          <p:nvPr/>
        </p:nvPicPr>
        <p:blipFill rotWithShape="1">
          <a:blip r:embed="rId2"/>
          <a:srcRect b="3311"/>
          <a:stretch/>
        </p:blipFill>
        <p:spPr>
          <a:xfrm>
            <a:off x="4646383" y="10"/>
            <a:ext cx="7545616" cy="6857990"/>
          </a:xfrm>
          <a:prstGeom prst="rect">
            <a:avLst/>
          </a:prstGeom>
        </p:spPr>
      </p:pic>
      <p:sp>
        <p:nvSpPr>
          <p:cNvPr id="41" name="Rectangle 1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42" name="Rectangle 1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p:cNvSpPr>
            <a:spLocks noGrp="1"/>
          </p:cNvSpPr>
          <p:nvPr>
            <p:ph type="ctrTitle"/>
          </p:nvPr>
        </p:nvSpPr>
        <p:spPr>
          <a:xfrm>
            <a:off x="164600" y="707757"/>
            <a:ext cx="4333010" cy="3341700"/>
          </a:xfrm>
        </p:spPr>
        <p:txBody>
          <a:bodyPr>
            <a:normAutofit/>
          </a:bodyPr>
          <a:lstStyle/>
          <a:p>
            <a:r>
              <a:rPr lang="en-US" sz="5400" b="1" dirty="0">
                <a:solidFill>
                  <a:schemeClr val="tx1"/>
                </a:solidFill>
              </a:rPr>
              <a:t>Cosmetics</a:t>
            </a:r>
          </a:p>
        </p:txBody>
      </p:sp>
      <p:sp>
        <p:nvSpPr>
          <p:cNvPr id="3" name="Subtitle 2"/>
          <p:cNvSpPr>
            <a:spLocks noGrp="1"/>
          </p:cNvSpPr>
          <p:nvPr>
            <p:ph type="subTitle" idx="1"/>
          </p:nvPr>
        </p:nvSpPr>
        <p:spPr>
          <a:xfrm>
            <a:off x="434284" y="3782569"/>
            <a:ext cx="3793642" cy="1862301"/>
          </a:xfrm>
        </p:spPr>
        <p:txBody>
          <a:bodyPr vert="horz" lIns="91440" tIns="45720" rIns="91440" bIns="45720" rtlCol="0" anchor="t">
            <a:normAutofit fontScale="92500" lnSpcReduction="20000"/>
          </a:bodyPr>
          <a:lstStyle/>
          <a:p>
            <a:pPr>
              <a:spcAft>
                <a:spcPts val="600"/>
              </a:spcAft>
            </a:pPr>
            <a:r>
              <a:rPr lang="en-US" sz="2400" dirty="0">
                <a:solidFill>
                  <a:schemeClr val="tx1"/>
                </a:solidFill>
              </a:rPr>
              <a:t>History</a:t>
            </a:r>
            <a:endParaRPr lang="en-US" dirty="0">
              <a:solidFill>
                <a:schemeClr val="tx1"/>
              </a:solidFill>
            </a:endParaRPr>
          </a:p>
          <a:p>
            <a:pPr>
              <a:spcAft>
                <a:spcPts val="600"/>
              </a:spcAft>
            </a:pPr>
            <a:r>
              <a:rPr lang="en-US" sz="2400" dirty="0">
                <a:solidFill>
                  <a:schemeClr val="tx1"/>
                </a:solidFill>
              </a:rPr>
              <a:t>Today</a:t>
            </a:r>
          </a:p>
          <a:p>
            <a:pPr>
              <a:spcAft>
                <a:spcPts val="600"/>
              </a:spcAft>
            </a:pPr>
            <a:r>
              <a:rPr lang="en-US" sz="2400" dirty="0">
                <a:solidFill>
                  <a:schemeClr val="tx1"/>
                </a:solidFill>
              </a:rPr>
              <a:t>Harmful Ingredients </a:t>
            </a:r>
            <a:endParaRPr lang="en-US" dirty="0">
              <a:solidFill>
                <a:schemeClr val="tx1"/>
              </a:solidFill>
            </a:endParaRPr>
          </a:p>
          <a:p>
            <a:pPr>
              <a:spcAft>
                <a:spcPts val="600"/>
              </a:spcAft>
            </a:pPr>
            <a:r>
              <a:rPr lang="en-US" sz="2400" dirty="0">
                <a:solidFill>
                  <a:schemeClr val="tx1"/>
                </a:solidFill>
              </a:rPr>
              <a:t>Organic Trend</a:t>
            </a:r>
          </a:p>
          <a:p>
            <a:pPr>
              <a:spcAft>
                <a:spcPts val="600"/>
              </a:spcAft>
            </a:pPr>
            <a:r>
              <a:rPr lang="en-US" sz="2400" dirty="0">
                <a:solidFill>
                  <a:schemeClr val="tx1"/>
                </a:solidFill>
              </a:rPr>
              <a:t>Question</a:t>
            </a:r>
          </a:p>
        </p:txBody>
      </p:sp>
    </p:spTree>
    <p:extLst>
      <p:ext uri="{BB962C8B-B14F-4D97-AF65-F5344CB8AC3E}">
        <p14:creationId xmlns:p14="http://schemas.microsoft.com/office/powerpoint/2010/main" val="16271976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0EA2-8B8B-46E0-B022-D1A8EB6D3199}"/>
              </a:ext>
            </a:extLst>
          </p:cNvPr>
          <p:cNvSpPr>
            <a:spLocks noGrp="1"/>
          </p:cNvSpPr>
          <p:nvPr>
            <p:ph type="title"/>
          </p:nvPr>
        </p:nvSpPr>
        <p:spPr/>
        <p:txBody>
          <a:bodyPr/>
          <a:lstStyle/>
          <a:p>
            <a:r>
              <a:rPr lang="en-US" b="1"/>
              <a:t>History</a:t>
            </a:r>
          </a:p>
        </p:txBody>
      </p:sp>
      <p:sp>
        <p:nvSpPr>
          <p:cNvPr id="3" name="Content Placeholder 2">
            <a:extLst>
              <a:ext uri="{FF2B5EF4-FFF2-40B4-BE49-F238E27FC236}">
                <a16:creationId xmlns:a16="http://schemas.microsoft.com/office/drawing/2014/main" id="{E55E9DB5-0358-4708-83DA-900965FA0002}"/>
              </a:ext>
            </a:extLst>
          </p:cNvPr>
          <p:cNvSpPr>
            <a:spLocks noGrp="1"/>
          </p:cNvSpPr>
          <p:nvPr>
            <p:ph idx="1"/>
          </p:nvPr>
        </p:nvSpPr>
        <p:spPr/>
        <p:txBody>
          <a:bodyPr vert="horz" lIns="91440" tIns="45720" rIns="91440" bIns="45720" rtlCol="0" anchor="t">
            <a:normAutofit/>
          </a:bodyPr>
          <a:lstStyle/>
          <a:p>
            <a:r>
              <a:rPr lang="en-US" dirty="0"/>
              <a:t>Ancient World (Egypt &amp; Greece)</a:t>
            </a:r>
          </a:p>
          <a:p>
            <a:pPr lvl="1"/>
            <a:r>
              <a:rPr lang="en-US" dirty="0"/>
              <a:t>Health / Hygiene / Protection / Beauty </a:t>
            </a:r>
          </a:p>
          <a:p>
            <a:pPr lvl="1"/>
            <a:r>
              <a:rPr lang="en-US" dirty="0"/>
              <a:t>Oils / Minerals / Honey / Plants / Salts </a:t>
            </a:r>
          </a:p>
          <a:p>
            <a:pPr lvl="1"/>
            <a:r>
              <a:rPr lang="en-US" b="1" dirty="0"/>
              <a:t>ALL NATURAL</a:t>
            </a:r>
            <a:r>
              <a:rPr lang="en-US" dirty="0"/>
              <a:t> </a:t>
            </a:r>
          </a:p>
          <a:p>
            <a:pPr marL="274320" lvl="1" indent="0">
              <a:buNone/>
            </a:pPr>
            <a:endParaRPr lang="en-US" dirty="0">
              <a:ea typeface="+mn-lt"/>
              <a:cs typeface="+mn-lt"/>
            </a:endParaRPr>
          </a:p>
          <a:p>
            <a:r>
              <a:rPr lang="en-US" dirty="0">
                <a:ea typeface="+mn-lt"/>
                <a:cs typeface="+mn-lt"/>
              </a:rPr>
              <a:t>New World (Early 1900s) </a:t>
            </a:r>
          </a:p>
          <a:p>
            <a:pPr lvl="1"/>
            <a:r>
              <a:rPr lang="en-US" dirty="0">
                <a:ea typeface="+mn-lt"/>
                <a:cs typeface="+mn-lt"/>
              </a:rPr>
              <a:t>Prostitutes / Theater / Ballet / Film Industry / Rich people </a:t>
            </a:r>
          </a:p>
          <a:p>
            <a:pPr lvl="1"/>
            <a:r>
              <a:rPr lang="en-US" dirty="0">
                <a:ea typeface="+mn-lt"/>
                <a:cs typeface="+mn-lt"/>
              </a:rPr>
              <a:t>Actual paint / Burnt matchsticks / Petroleum / Alcohol </a:t>
            </a:r>
          </a:p>
          <a:p>
            <a:pPr lvl="1"/>
            <a:r>
              <a:rPr lang="en-US" b="1" dirty="0">
                <a:ea typeface="+mn-lt"/>
                <a:cs typeface="+mn-lt"/>
              </a:rPr>
              <a:t>BECOMING TOXIC</a:t>
            </a:r>
            <a:endParaRPr lang="en-US" b="1" dirty="0"/>
          </a:p>
          <a:p>
            <a:pPr lvl="1">
              <a:buFont typeface="Garamond" pitchFamily="18" charset="0"/>
              <a:buChar char="◦"/>
            </a:pPr>
            <a:endParaRPr lang="en-US" b="1" dirty="0">
              <a:ea typeface="+mn-lt"/>
              <a:cs typeface="+mn-lt"/>
            </a:endParaRPr>
          </a:p>
          <a:p>
            <a:pPr>
              <a:buFont typeface="Garamond"/>
              <a:buChar char="◦"/>
            </a:pPr>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00903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0681-FFD5-4BC3-90E0-B7C687D1E6D6}"/>
              </a:ext>
            </a:extLst>
          </p:cNvPr>
          <p:cNvSpPr>
            <a:spLocks noGrp="1"/>
          </p:cNvSpPr>
          <p:nvPr>
            <p:ph type="title"/>
          </p:nvPr>
        </p:nvSpPr>
        <p:spPr/>
        <p:txBody>
          <a:bodyPr/>
          <a:lstStyle/>
          <a:p>
            <a:r>
              <a:rPr lang="en-US" b="1"/>
              <a:t>Today</a:t>
            </a:r>
          </a:p>
        </p:txBody>
      </p:sp>
      <p:sp>
        <p:nvSpPr>
          <p:cNvPr id="3" name="Content Placeholder 2">
            <a:extLst>
              <a:ext uri="{FF2B5EF4-FFF2-40B4-BE49-F238E27FC236}">
                <a16:creationId xmlns:a16="http://schemas.microsoft.com/office/drawing/2014/main" id="{7C360CEA-BDBE-44A7-B9CA-7211395F0615}"/>
              </a:ext>
            </a:extLst>
          </p:cNvPr>
          <p:cNvSpPr>
            <a:spLocks noGrp="1"/>
          </p:cNvSpPr>
          <p:nvPr>
            <p:ph idx="1"/>
          </p:nvPr>
        </p:nvSpPr>
        <p:spPr/>
        <p:txBody>
          <a:bodyPr vert="horz" lIns="91440" tIns="45720" rIns="91440" bIns="45720" rtlCol="0" anchor="t">
            <a:normAutofit/>
          </a:bodyPr>
          <a:lstStyle/>
          <a:p>
            <a:r>
              <a:rPr lang="en-US" dirty="0"/>
              <a:t>Everybody / Everyday / Everywhere</a:t>
            </a:r>
          </a:p>
          <a:p>
            <a:pPr>
              <a:buFont typeface="Garamond"/>
              <a:buChar char="◦"/>
            </a:pPr>
            <a:r>
              <a:rPr lang="en-US" dirty="0">
                <a:ea typeface="+mn-lt"/>
                <a:cs typeface="+mn-lt"/>
              </a:rPr>
              <a:t>Main Ingredients: </a:t>
            </a:r>
          </a:p>
          <a:p>
            <a:pPr marL="742950" lvl="1" indent="-285750">
              <a:buFont typeface="Garamond"/>
              <a:buChar char="◦"/>
            </a:pPr>
            <a:r>
              <a:rPr lang="en-US" dirty="0">
                <a:solidFill>
                  <a:srgbClr val="C00000"/>
                </a:solidFill>
                <a:ea typeface="+mn-lt"/>
                <a:cs typeface="+mn-lt"/>
              </a:rPr>
              <a:t>Petroleum / Palm Oil </a:t>
            </a:r>
          </a:p>
          <a:p>
            <a:pPr marL="742950" lvl="1" indent="-285750">
              <a:buFont typeface="Garamond"/>
              <a:buChar char="◦"/>
            </a:pPr>
            <a:r>
              <a:rPr lang="en-US" dirty="0">
                <a:solidFill>
                  <a:srgbClr val="C00000"/>
                </a:solidFill>
                <a:ea typeface="+mn-lt"/>
                <a:cs typeface="+mn-lt"/>
              </a:rPr>
              <a:t>Parabens </a:t>
            </a:r>
          </a:p>
          <a:p>
            <a:pPr marL="742950" lvl="1" indent="-285750">
              <a:buFont typeface="Garamond"/>
              <a:buChar char="◦"/>
            </a:pPr>
            <a:r>
              <a:rPr lang="en-US" dirty="0">
                <a:solidFill>
                  <a:srgbClr val="C00000"/>
                </a:solidFill>
                <a:ea typeface="+mn-lt"/>
                <a:cs typeface="+mn-lt"/>
              </a:rPr>
              <a:t>Fragrances </a:t>
            </a:r>
          </a:p>
          <a:p>
            <a:pPr marL="742950" lvl="1" indent="-285750">
              <a:buFont typeface="Garamond"/>
              <a:buChar char="◦"/>
            </a:pPr>
            <a:r>
              <a:rPr lang="en-US" dirty="0">
                <a:solidFill>
                  <a:srgbClr val="C00000"/>
                </a:solidFill>
                <a:ea typeface="+mn-lt"/>
                <a:cs typeface="+mn-lt"/>
              </a:rPr>
              <a:t>Emulsifiers </a:t>
            </a:r>
          </a:p>
          <a:p>
            <a:pPr marL="742950" lvl="1" indent="-285750">
              <a:buFont typeface="Garamond"/>
              <a:buChar char="◦"/>
            </a:pPr>
            <a:r>
              <a:rPr lang="en-US" dirty="0">
                <a:solidFill>
                  <a:srgbClr val="C00000"/>
                </a:solidFill>
                <a:ea typeface="+mn-lt"/>
                <a:cs typeface="+mn-lt"/>
              </a:rPr>
              <a:t>Aluminum </a:t>
            </a:r>
          </a:p>
          <a:p>
            <a:pPr marL="742950" lvl="1" indent="-285750">
              <a:buFont typeface="Garamond"/>
              <a:buChar char="◦"/>
            </a:pPr>
            <a:r>
              <a:rPr lang="en-US" dirty="0">
                <a:solidFill>
                  <a:srgbClr val="C00000"/>
                </a:solidFill>
              </a:rPr>
              <a:t>Microplastics</a:t>
            </a:r>
          </a:p>
          <a:p>
            <a:pPr marL="742950" lvl="1" indent="-285750">
              <a:buFont typeface="Garamond"/>
              <a:buChar char="◦"/>
            </a:pPr>
            <a:r>
              <a:rPr lang="en-US" dirty="0">
                <a:solidFill>
                  <a:srgbClr val="C00000"/>
                </a:solidFill>
              </a:rPr>
              <a:t>Sulfates</a:t>
            </a:r>
          </a:p>
          <a:p>
            <a:pPr marL="742950" lvl="1" indent="-285750">
              <a:buFont typeface="Garamond"/>
              <a:buChar char="◦"/>
            </a:pPr>
            <a:r>
              <a:rPr lang="en-US" dirty="0">
                <a:solidFill>
                  <a:srgbClr val="E8831E"/>
                </a:solidFill>
              </a:rPr>
              <a:t>Animal Ingredients</a:t>
            </a:r>
          </a:p>
          <a:p>
            <a:pPr marL="742950" lvl="1" indent="-285750">
              <a:buFont typeface="Garamond"/>
              <a:buChar char="◦"/>
            </a:pPr>
            <a:r>
              <a:rPr lang="en-US" dirty="0">
                <a:solidFill>
                  <a:srgbClr val="00B050"/>
                </a:solidFill>
              </a:rPr>
              <a:t>Water</a:t>
            </a:r>
          </a:p>
          <a:p>
            <a:pPr marL="742950" lvl="1" indent="-285750">
              <a:buFont typeface="Garamond"/>
              <a:buChar char="◦"/>
            </a:pPr>
            <a:r>
              <a:rPr lang="en-US" dirty="0">
                <a:solidFill>
                  <a:srgbClr val="00B050"/>
                </a:solidFill>
              </a:rPr>
              <a:t>Minerals </a:t>
            </a:r>
            <a:endParaRPr lang="en-US" dirty="0"/>
          </a:p>
          <a:p>
            <a:pPr marL="274320" lvl="1" indent="0">
              <a:buNone/>
            </a:pPr>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55586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1447-A0A3-4EEE-888E-C0AF23A395EF}"/>
              </a:ext>
            </a:extLst>
          </p:cNvPr>
          <p:cNvSpPr>
            <a:spLocks noGrp="1"/>
          </p:cNvSpPr>
          <p:nvPr>
            <p:ph type="title"/>
          </p:nvPr>
        </p:nvSpPr>
        <p:spPr/>
        <p:txBody>
          <a:bodyPr/>
          <a:lstStyle/>
          <a:p>
            <a:r>
              <a:rPr lang="en-US" b="1"/>
              <a:t>Harmful Ingredients</a:t>
            </a:r>
            <a:r>
              <a:rPr lang="en-US"/>
              <a:t> </a:t>
            </a:r>
          </a:p>
        </p:txBody>
      </p:sp>
      <p:sp>
        <p:nvSpPr>
          <p:cNvPr id="3" name="Content Placeholder 2">
            <a:extLst>
              <a:ext uri="{FF2B5EF4-FFF2-40B4-BE49-F238E27FC236}">
                <a16:creationId xmlns:a16="http://schemas.microsoft.com/office/drawing/2014/main" id="{C59A3E79-B8FF-4C2A-9D52-C27958B70094}"/>
              </a:ext>
            </a:extLst>
          </p:cNvPr>
          <p:cNvSpPr>
            <a:spLocks noGrp="1"/>
          </p:cNvSpPr>
          <p:nvPr>
            <p:ph idx="1"/>
          </p:nvPr>
        </p:nvSpPr>
        <p:spPr/>
        <p:txBody>
          <a:bodyPr vert="horz" lIns="91440" tIns="45720" rIns="91440" bIns="45720" rtlCol="0" anchor="t">
            <a:normAutofit lnSpcReduction="10000"/>
          </a:bodyPr>
          <a:lstStyle/>
          <a:p>
            <a:r>
              <a:rPr lang="en-US" dirty="0"/>
              <a:t>Humans </a:t>
            </a:r>
            <a:endParaRPr lang="en-US"/>
          </a:p>
          <a:p>
            <a:pPr marL="1371600" lvl="1" indent="-285750"/>
            <a:r>
              <a:rPr lang="en" dirty="0">
                <a:ea typeface="+mn-lt"/>
                <a:cs typeface="+mn-lt"/>
              </a:rPr>
              <a:t>Hormonally Effective (Diabetes / Cancer / Infertility) </a:t>
            </a:r>
            <a:endParaRPr lang="en-US" dirty="0">
              <a:ea typeface="+mn-lt"/>
              <a:cs typeface="+mn-lt"/>
            </a:endParaRPr>
          </a:p>
          <a:p>
            <a:pPr marL="1371600" lvl="1" indent="-285750"/>
            <a:r>
              <a:rPr lang="en" dirty="0">
                <a:ea typeface="+mn-lt"/>
                <a:cs typeface="+mn-lt"/>
              </a:rPr>
              <a:t>Diseases / Skin Vulnerability</a:t>
            </a:r>
          </a:p>
          <a:p>
            <a:pPr marL="1085850" lvl="1" indent="0">
              <a:buNone/>
            </a:pPr>
            <a:endParaRPr lang="en" dirty="0"/>
          </a:p>
          <a:p>
            <a:pPr>
              <a:buFont typeface="Garamond"/>
              <a:buChar char="◦"/>
            </a:pPr>
            <a:r>
              <a:rPr lang="en-US" dirty="0">
                <a:ea typeface="+mn-lt"/>
                <a:cs typeface="+mn-lt"/>
              </a:rPr>
              <a:t>Animals</a:t>
            </a:r>
            <a:endParaRPr lang="en-US" dirty="0"/>
          </a:p>
          <a:p>
            <a:pPr marL="1371600" lvl="1" indent="-285750">
              <a:buFont typeface="Garamond"/>
              <a:buChar char="◦"/>
            </a:pPr>
            <a:r>
              <a:rPr lang="en" dirty="0">
                <a:ea typeface="+mn-lt"/>
                <a:cs typeface="+mn-lt"/>
              </a:rPr>
              <a:t>Animal Testing</a:t>
            </a:r>
            <a:endParaRPr lang="en-US" dirty="0">
              <a:ea typeface="+mn-lt"/>
              <a:cs typeface="+mn-lt"/>
            </a:endParaRPr>
          </a:p>
          <a:p>
            <a:pPr marL="1371600" lvl="1" indent="-285750">
              <a:buFont typeface="Garamond"/>
              <a:buChar char="◦"/>
            </a:pPr>
            <a:r>
              <a:rPr lang="en" dirty="0">
                <a:ea typeface="+mn-lt"/>
                <a:cs typeface="+mn-lt"/>
              </a:rPr>
              <a:t>Infested Living Space </a:t>
            </a:r>
            <a:endParaRPr lang="en">
              <a:ea typeface="+mn-lt"/>
              <a:cs typeface="+mn-lt"/>
            </a:endParaRPr>
          </a:p>
          <a:p>
            <a:pPr marL="1371600" lvl="1" indent="-285750">
              <a:buFont typeface="Garamond"/>
              <a:buChar char="◦"/>
            </a:pPr>
            <a:r>
              <a:rPr lang="en" dirty="0"/>
              <a:t>Used as Ingredients </a:t>
            </a:r>
          </a:p>
          <a:p>
            <a:pPr marL="1371600" lvl="1" indent="-285750">
              <a:buFont typeface="Garamond"/>
            </a:pPr>
            <a:endParaRPr lang="en" dirty="0">
              <a:ea typeface="+mn-lt"/>
              <a:cs typeface="+mn-lt"/>
            </a:endParaRPr>
          </a:p>
          <a:p>
            <a:pPr>
              <a:buFont typeface="Garamond"/>
            </a:pPr>
            <a:r>
              <a:rPr lang="en-US" dirty="0">
                <a:ea typeface="+mn-lt"/>
                <a:cs typeface="+mn-lt"/>
              </a:rPr>
              <a:t>Environment</a:t>
            </a:r>
          </a:p>
          <a:p>
            <a:pPr marL="1371600" lvl="1" indent="-285750">
              <a:buFont typeface="Garamond"/>
            </a:pPr>
            <a:r>
              <a:rPr lang="en" dirty="0">
                <a:ea typeface="+mn-lt"/>
                <a:cs typeface="+mn-lt"/>
              </a:rPr>
              <a:t>Pollution </a:t>
            </a:r>
            <a:endParaRPr lang="en-US">
              <a:ea typeface="+mn-lt"/>
              <a:cs typeface="+mn-lt"/>
            </a:endParaRPr>
          </a:p>
          <a:p>
            <a:pPr marL="1371600" lvl="1" indent="-285750">
              <a:buFont typeface="Garamond"/>
              <a:buChar char="◦"/>
            </a:pPr>
            <a:r>
              <a:rPr lang="en" dirty="0">
                <a:ea typeface="+mn-lt"/>
                <a:cs typeface="+mn-lt"/>
              </a:rPr>
              <a:t>Manufacturing / Mining </a:t>
            </a:r>
          </a:p>
          <a:p>
            <a:pPr marL="1085850" lvl="1" indent="0">
              <a:buNone/>
            </a:pPr>
            <a:endParaRPr lang="en"/>
          </a:p>
          <a:p>
            <a:pPr marL="914400" lvl="1" indent="-285750"/>
            <a:endParaRPr lang="en" dirty="0"/>
          </a:p>
          <a:p>
            <a:pPr marL="914400" lvl="1" indent="-285750"/>
            <a:endParaRPr lang="en" dirty="0"/>
          </a:p>
          <a:p>
            <a:pPr lvl="1" indent="-285750"/>
            <a:endParaRPr lang="en-US" dirty="0"/>
          </a:p>
        </p:txBody>
      </p:sp>
    </p:spTree>
    <p:extLst>
      <p:ext uri="{BB962C8B-B14F-4D97-AF65-F5344CB8AC3E}">
        <p14:creationId xmlns:p14="http://schemas.microsoft.com/office/powerpoint/2010/main" val="356354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8B3A-369E-4666-82D7-8510F68A7784}"/>
              </a:ext>
            </a:extLst>
          </p:cNvPr>
          <p:cNvSpPr>
            <a:spLocks noGrp="1"/>
          </p:cNvSpPr>
          <p:nvPr>
            <p:ph type="title"/>
          </p:nvPr>
        </p:nvSpPr>
        <p:spPr/>
        <p:txBody>
          <a:bodyPr/>
          <a:lstStyle/>
          <a:p>
            <a:r>
              <a:rPr lang="en-US" b="1"/>
              <a:t>Organic Trend</a:t>
            </a:r>
          </a:p>
        </p:txBody>
      </p:sp>
      <p:sp>
        <p:nvSpPr>
          <p:cNvPr id="3" name="Content Placeholder 2">
            <a:extLst>
              <a:ext uri="{FF2B5EF4-FFF2-40B4-BE49-F238E27FC236}">
                <a16:creationId xmlns:a16="http://schemas.microsoft.com/office/drawing/2014/main" id="{B81E5272-9EFE-4069-BEFC-61CB267ABA96}"/>
              </a:ext>
            </a:extLst>
          </p:cNvPr>
          <p:cNvSpPr>
            <a:spLocks noGrp="1"/>
          </p:cNvSpPr>
          <p:nvPr>
            <p:ph idx="1"/>
          </p:nvPr>
        </p:nvSpPr>
        <p:spPr/>
        <p:txBody>
          <a:bodyPr vert="horz" lIns="91440" tIns="45720" rIns="91440" bIns="45720" rtlCol="0" anchor="t">
            <a:normAutofit/>
          </a:bodyPr>
          <a:lstStyle/>
          <a:p>
            <a:r>
              <a:rPr lang="en-US" dirty="0"/>
              <a:t>Healthy Ingredients </a:t>
            </a:r>
            <a:endParaRPr lang="en-US"/>
          </a:p>
          <a:p>
            <a:r>
              <a:rPr lang="en-US" dirty="0">
                <a:ea typeface="+mn-lt"/>
                <a:cs typeface="+mn-lt"/>
              </a:rPr>
              <a:t>Recycled packaging</a:t>
            </a:r>
            <a:endParaRPr lang="en-US" dirty="0"/>
          </a:p>
          <a:p>
            <a:r>
              <a:rPr lang="en-US" dirty="0"/>
              <a:t>Vegan Products</a:t>
            </a:r>
          </a:p>
          <a:p>
            <a:r>
              <a:rPr lang="en-US" dirty="0"/>
              <a:t>Eco Friendly Mining / Manufacturing</a:t>
            </a:r>
          </a:p>
          <a:p>
            <a:endParaRPr lang="en-US" dirty="0"/>
          </a:p>
          <a:p>
            <a:r>
              <a:rPr lang="en-US" dirty="0"/>
              <a:t>Lush</a:t>
            </a:r>
          </a:p>
          <a:p>
            <a:r>
              <a:rPr lang="en-US" dirty="0"/>
              <a:t>Code Check App </a:t>
            </a:r>
          </a:p>
          <a:p>
            <a:endParaRPr lang="en-US"/>
          </a:p>
          <a:p>
            <a:endParaRPr lang="en-US" dirty="0"/>
          </a:p>
        </p:txBody>
      </p:sp>
    </p:spTree>
    <p:extLst>
      <p:ext uri="{BB962C8B-B14F-4D97-AF65-F5344CB8AC3E}">
        <p14:creationId xmlns:p14="http://schemas.microsoft.com/office/powerpoint/2010/main" val="292669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4A4E-B630-4B0B-8F8A-BB55552FEA22}"/>
              </a:ext>
            </a:extLst>
          </p:cNvPr>
          <p:cNvSpPr>
            <a:spLocks noGrp="1"/>
          </p:cNvSpPr>
          <p:nvPr>
            <p:ph type="title"/>
          </p:nvPr>
        </p:nvSpPr>
        <p:spPr>
          <a:xfrm>
            <a:off x="991850" y="342790"/>
            <a:ext cx="11070235" cy="1371600"/>
          </a:xfrm>
        </p:spPr>
        <p:txBody>
          <a:bodyPr>
            <a:normAutofit/>
          </a:bodyPr>
          <a:lstStyle/>
          <a:p>
            <a:r>
              <a:rPr lang="en" sz="2800" b="1">
                <a:ea typeface="+mj-lt"/>
                <a:cs typeface="+mj-lt"/>
              </a:rPr>
              <a:t>Which shampoo contains the least harmful ingredients? </a:t>
            </a:r>
            <a:endParaRPr lang="en-US" sz="2800" b="1"/>
          </a:p>
        </p:txBody>
      </p:sp>
      <p:sp>
        <p:nvSpPr>
          <p:cNvPr id="6" name="TextBox 5">
            <a:extLst>
              <a:ext uri="{FF2B5EF4-FFF2-40B4-BE49-F238E27FC236}">
                <a16:creationId xmlns:a16="http://schemas.microsoft.com/office/drawing/2014/main" id="{38E76434-D989-4443-B56C-159A25047061}"/>
              </a:ext>
            </a:extLst>
          </p:cNvPr>
          <p:cNvSpPr txBox="1"/>
          <p:nvPr/>
        </p:nvSpPr>
        <p:spPr>
          <a:xfrm>
            <a:off x="1314138" y="3425253"/>
            <a:ext cx="2680741"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100">
                <a:ea typeface="+mn-lt"/>
                <a:cs typeface="+mn-lt"/>
              </a:rPr>
              <a:t>Aqua, sodium coco-sulfate, coco-glucoside, citric acid, sodium chloride, hydrolyzed wheat protein, glyceryl oleate, parfum, sodium benzoate, decyl glucoside, dicaprylyl ether, potassium sorbate, butylene glycol, helianthus annuus seed extract, limonene, sodium hydroxide, benzoic acid, tocopherol, hydrogenated palm glycerides citrate, lecithin, ascorbyl palmitate</a:t>
            </a:r>
            <a:endParaRPr lang="en-US" sz="1100"/>
          </a:p>
        </p:txBody>
      </p:sp>
      <p:sp>
        <p:nvSpPr>
          <p:cNvPr id="11" name="TextBox 10">
            <a:extLst>
              <a:ext uri="{FF2B5EF4-FFF2-40B4-BE49-F238E27FC236}">
                <a16:creationId xmlns:a16="http://schemas.microsoft.com/office/drawing/2014/main" id="{6E9433A6-ACE1-4372-AAE9-94DF45FAEA73}"/>
              </a:ext>
            </a:extLst>
          </p:cNvPr>
          <p:cNvSpPr txBox="1"/>
          <p:nvPr/>
        </p:nvSpPr>
        <p:spPr>
          <a:xfrm>
            <a:off x="8339996" y="3293308"/>
            <a:ext cx="2743200"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100">
                <a:ea typeface="+mn-lt"/>
                <a:cs typeface="+mn-lt"/>
              </a:rPr>
              <a:t>Aqua (Water, Eau), Sodium C14-16 Olefin Sulfonate, Cocamidopropyl Betaine, Sodium Methyl Cocoyl Taurate, PEG-120 Methyl Glucose Dioleate, Sodium Chloride, Parfum (Fragrance), Persea Gratissima (Avocado) Oil, Guar Hydroxypropyltrimonium Chloride, Panthenol, Citric Acid, Sodium Benzoate, PEG-7 Glyceryl Cocoate, PEG-40 Hydrogenated Castor Oil, Coconut Acid, Propylene Glycol</a:t>
            </a:r>
            <a:endParaRPr lang="en-US" sz="1100"/>
          </a:p>
        </p:txBody>
      </p:sp>
      <p:sp>
        <p:nvSpPr>
          <p:cNvPr id="14" name="TextBox 13">
            <a:extLst>
              <a:ext uri="{FF2B5EF4-FFF2-40B4-BE49-F238E27FC236}">
                <a16:creationId xmlns:a16="http://schemas.microsoft.com/office/drawing/2014/main" id="{8FBCBFCB-D360-4620-BF24-2A7581DC7CEA}"/>
              </a:ext>
            </a:extLst>
          </p:cNvPr>
          <p:cNvSpPr txBox="1"/>
          <p:nvPr/>
        </p:nvSpPr>
        <p:spPr>
          <a:xfrm>
            <a:off x="4711907" y="2988039"/>
            <a:ext cx="2743200" cy="33085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100">
                <a:ea typeface="+mn-lt"/>
                <a:cs typeface="+mn-lt"/>
              </a:rPr>
              <a:t>Aqua / Water, Sodium Laureth Sulfate, Dimethicone, Sodium Chloride, Coco-Betaine, Glycol Distearate, Ci 19140 / Yellow 5, Ci15985 / Yellow 6, Guar Hydroxypropyltrimonium Chloride, Niacinamide, Cocamide Mipa, Saccharum Officinarum Extract / Sugarcaneextract, Sodium Benzoate, Sodium Cocoate, Sodium Hydroxide, Olea Europaea Oil / Olive Fruit Oil, Salicylic Acid, Camelliasinensis Extract / Camellia Sinensis Leaf Extract, Linalool, Benzyl Salicylate, Pyrus Malus Extract / Apple Fruit Extract, Carbomer, Pyridoxine Hcl, Persea Gratissima Oil / Avocado Oil, Citric Acid, Butylphenyl Methylpropional, Methyl Cocoate, Butyrospermum Parkii Butter / Shea Butter, Citrus Medica Limonum Peel Extract / Lemon Peel Extract, Hexylene Glycol, Hexylcinnamal, Parfum / Fragrance.</a:t>
            </a:r>
            <a:endParaRPr lang="en-US" sz="1100"/>
          </a:p>
        </p:txBody>
      </p:sp>
      <p:pic>
        <p:nvPicPr>
          <p:cNvPr id="15" name="Picture 15">
            <a:extLst>
              <a:ext uri="{FF2B5EF4-FFF2-40B4-BE49-F238E27FC236}">
                <a16:creationId xmlns:a16="http://schemas.microsoft.com/office/drawing/2014/main" id="{092E0FF8-06DE-45A9-AC87-743EBA8AE704}"/>
              </a:ext>
            </a:extLst>
          </p:cNvPr>
          <p:cNvPicPr>
            <a:picLocks noChangeAspect="1"/>
          </p:cNvPicPr>
          <p:nvPr/>
        </p:nvPicPr>
        <p:blipFill rotWithShape="1">
          <a:blip r:embed="rId2"/>
          <a:srcRect l="42922" t="26364" r="36986" b="-909"/>
          <a:stretch/>
        </p:blipFill>
        <p:spPr>
          <a:xfrm>
            <a:off x="5811186" y="1803124"/>
            <a:ext cx="551148" cy="1027223"/>
          </a:xfrm>
          <a:prstGeom prst="rect">
            <a:avLst/>
          </a:prstGeom>
        </p:spPr>
      </p:pic>
      <p:pic>
        <p:nvPicPr>
          <p:cNvPr id="17" name="Picture 17">
            <a:extLst>
              <a:ext uri="{FF2B5EF4-FFF2-40B4-BE49-F238E27FC236}">
                <a16:creationId xmlns:a16="http://schemas.microsoft.com/office/drawing/2014/main" id="{F4A34C43-DA4A-4A87-B5C9-FB47962BA952}"/>
              </a:ext>
            </a:extLst>
          </p:cNvPr>
          <p:cNvPicPr>
            <a:picLocks noChangeAspect="1"/>
          </p:cNvPicPr>
          <p:nvPr/>
        </p:nvPicPr>
        <p:blipFill rotWithShape="1">
          <a:blip r:embed="rId2"/>
          <a:srcRect l="64383" t="10755" r="15525" b="-909"/>
          <a:stretch/>
        </p:blipFill>
        <p:spPr>
          <a:xfrm>
            <a:off x="2276007" y="1701069"/>
            <a:ext cx="551148" cy="1242311"/>
          </a:xfrm>
          <a:prstGeom prst="rect">
            <a:avLst/>
          </a:prstGeom>
        </p:spPr>
      </p:pic>
      <p:pic>
        <p:nvPicPr>
          <p:cNvPr id="19" name="Picture 19">
            <a:extLst>
              <a:ext uri="{FF2B5EF4-FFF2-40B4-BE49-F238E27FC236}">
                <a16:creationId xmlns:a16="http://schemas.microsoft.com/office/drawing/2014/main" id="{EEF3B509-8701-46A0-BD5B-156B0100A3FD}"/>
              </a:ext>
            </a:extLst>
          </p:cNvPr>
          <p:cNvPicPr>
            <a:picLocks noChangeAspect="1"/>
          </p:cNvPicPr>
          <p:nvPr/>
        </p:nvPicPr>
        <p:blipFill rotWithShape="1">
          <a:blip r:embed="rId2"/>
          <a:srcRect l="84091" t="9091" r="1364" b="-909"/>
          <a:stretch/>
        </p:blipFill>
        <p:spPr>
          <a:xfrm>
            <a:off x="9508760" y="1807457"/>
            <a:ext cx="399003" cy="1265246"/>
          </a:xfrm>
          <a:prstGeom prst="rect">
            <a:avLst/>
          </a:prstGeom>
        </p:spPr>
      </p:pic>
    </p:spTree>
    <p:extLst>
      <p:ext uri="{BB962C8B-B14F-4D97-AF65-F5344CB8AC3E}">
        <p14:creationId xmlns:p14="http://schemas.microsoft.com/office/powerpoint/2010/main" val="297157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3C5B-1330-42C4-BBE5-5D24CB55AD88}"/>
              </a:ext>
            </a:extLst>
          </p:cNvPr>
          <p:cNvSpPr>
            <a:spLocks noGrp="1"/>
          </p:cNvSpPr>
          <p:nvPr>
            <p:ph type="title"/>
          </p:nvPr>
        </p:nvSpPr>
        <p:spPr>
          <a:xfrm>
            <a:off x="717030" y="167905"/>
            <a:ext cx="10058400" cy="1371600"/>
          </a:xfrm>
        </p:spPr>
        <p:txBody>
          <a:bodyPr/>
          <a:lstStyle/>
          <a:p>
            <a:r>
              <a:rPr lang="en-US" b="1"/>
              <a:t>The Blue One! </a:t>
            </a:r>
            <a:endParaRPr lang="en-US"/>
          </a:p>
        </p:txBody>
      </p:sp>
      <p:pic>
        <p:nvPicPr>
          <p:cNvPr id="7" name="Picture 17">
            <a:extLst>
              <a:ext uri="{FF2B5EF4-FFF2-40B4-BE49-F238E27FC236}">
                <a16:creationId xmlns:a16="http://schemas.microsoft.com/office/drawing/2014/main" id="{0FC87A04-5F31-4229-8D48-8D739BF9B62C}"/>
              </a:ext>
            </a:extLst>
          </p:cNvPr>
          <p:cNvPicPr>
            <a:picLocks noChangeAspect="1"/>
          </p:cNvPicPr>
          <p:nvPr/>
        </p:nvPicPr>
        <p:blipFill rotWithShape="1">
          <a:blip r:embed="rId2"/>
          <a:srcRect l="64383" t="10755" r="15525" b="-909"/>
          <a:stretch/>
        </p:blipFill>
        <p:spPr>
          <a:xfrm>
            <a:off x="2176072" y="1326313"/>
            <a:ext cx="338788" cy="767625"/>
          </a:xfrm>
          <a:prstGeom prst="rect">
            <a:avLst/>
          </a:prstGeom>
        </p:spPr>
      </p:pic>
      <p:pic>
        <p:nvPicPr>
          <p:cNvPr id="9" name="Picture 15">
            <a:extLst>
              <a:ext uri="{FF2B5EF4-FFF2-40B4-BE49-F238E27FC236}">
                <a16:creationId xmlns:a16="http://schemas.microsoft.com/office/drawing/2014/main" id="{73A44012-494D-4E73-85BA-F92C5D594BA0}"/>
              </a:ext>
            </a:extLst>
          </p:cNvPr>
          <p:cNvPicPr>
            <a:picLocks noChangeAspect="1"/>
          </p:cNvPicPr>
          <p:nvPr/>
        </p:nvPicPr>
        <p:blipFill rotWithShape="1">
          <a:blip r:embed="rId2"/>
          <a:srcRect l="42922" t="26364" r="36986" b="-909"/>
          <a:stretch/>
        </p:blipFill>
        <p:spPr>
          <a:xfrm>
            <a:off x="5748727" y="1328435"/>
            <a:ext cx="426230" cy="764896"/>
          </a:xfrm>
          <a:prstGeom prst="rect">
            <a:avLst/>
          </a:prstGeom>
        </p:spPr>
      </p:pic>
      <p:pic>
        <p:nvPicPr>
          <p:cNvPr id="11" name="Picture 19">
            <a:extLst>
              <a:ext uri="{FF2B5EF4-FFF2-40B4-BE49-F238E27FC236}">
                <a16:creationId xmlns:a16="http://schemas.microsoft.com/office/drawing/2014/main" id="{9205CFA7-1450-4A15-985A-48F7EBEDCE09}"/>
              </a:ext>
            </a:extLst>
          </p:cNvPr>
          <p:cNvPicPr>
            <a:picLocks noChangeAspect="1"/>
          </p:cNvPicPr>
          <p:nvPr/>
        </p:nvPicPr>
        <p:blipFill rotWithShape="1">
          <a:blip r:embed="rId2"/>
          <a:srcRect l="84091" t="9091" r="1364" b="-909"/>
          <a:stretch/>
        </p:blipFill>
        <p:spPr>
          <a:xfrm>
            <a:off x="9550007" y="1275966"/>
            <a:ext cx="261594" cy="828033"/>
          </a:xfrm>
          <a:prstGeom prst="rect">
            <a:avLst/>
          </a:prstGeom>
        </p:spPr>
      </p:pic>
      <p:pic>
        <p:nvPicPr>
          <p:cNvPr id="12" name="Picture 12">
            <a:extLst>
              <a:ext uri="{FF2B5EF4-FFF2-40B4-BE49-F238E27FC236}">
                <a16:creationId xmlns:a16="http://schemas.microsoft.com/office/drawing/2014/main" id="{26E30AD6-AC49-4F07-8C0D-BD05ABDA8A20}"/>
              </a:ext>
            </a:extLst>
          </p:cNvPr>
          <p:cNvPicPr>
            <a:picLocks noChangeAspect="1"/>
          </p:cNvPicPr>
          <p:nvPr/>
        </p:nvPicPr>
        <p:blipFill>
          <a:blip r:embed="rId3"/>
          <a:stretch>
            <a:fillRect/>
          </a:stretch>
        </p:blipFill>
        <p:spPr>
          <a:xfrm>
            <a:off x="1171756" y="2221043"/>
            <a:ext cx="2353406" cy="4114800"/>
          </a:xfrm>
          <a:prstGeom prst="rect">
            <a:avLst/>
          </a:prstGeom>
        </p:spPr>
      </p:pic>
      <p:pic>
        <p:nvPicPr>
          <p:cNvPr id="14" name="Picture 14">
            <a:extLst>
              <a:ext uri="{FF2B5EF4-FFF2-40B4-BE49-F238E27FC236}">
                <a16:creationId xmlns:a16="http://schemas.microsoft.com/office/drawing/2014/main" id="{D41FD9E6-A6EB-41D6-92E8-60FF9C4E001C}"/>
              </a:ext>
            </a:extLst>
          </p:cNvPr>
          <p:cNvPicPr>
            <a:picLocks noChangeAspect="1"/>
          </p:cNvPicPr>
          <p:nvPr/>
        </p:nvPicPr>
        <p:blipFill>
          <a:blip r:embed="rId4"/>
          <a:stretch>
            <a:fillRect/>
          </a:stretch>
        </p:blipFill>
        <p:spPr>
          <a:xfrm>
            <a:off x="4855016" y="2221043"/>
            <a:ext cx="2332065" cy="4114800"/>
          </a:xfrm>
          <a:prstGeom prst="rect">
            <a:avLst/>
          </a:prstGeom>
        </p:spPr>
      </p:pic>
      <p:pic>
        <p:nvPicPr>
          <p:cNvPr id="16" name="Picture 16">
            <a:extLst>
              <a:ext uri="{FF2B5EF4-FFF2-40B4-BE49-F238E27FC236}">
                <a16:creationId xmlns:a16="http://schemas.microsoft.com/office/drawing/2014/main" id="{8C28D26E-3828-44AC-BF24-0B806FAF4DA9}"/>
              </a:ext>
            </a:extLst>
          </p:cNvPr>
          <p:cNvPicPr>
            <a:picLocks noChangeAspect="1"/>
          </p:cNvPicPr>
          <p:nvPr/>
        </p:nvPicPr>
        <p:blipFill rotWithShape="1">
          <a:blip r:embed="rId5"/>
          <a:srcRect r="6698" b="303"/>
          <a:stretch/>
        </p:blipFill>
        <p:spPr>
          <a:xfrm>
            <a:off x="8398462" y="2233535"/>
            <a:ext cx="2440151" cy="4102333"/>
          </a:xfrm>
          <a:prstGeom prst="rect">
            <a:avLst/>
          </a:prstGeom>
        </p:spPr>
      </p:pic>
    </p:spTree>
    <p:extLst>
      <p:ext uri="{BB962C8B-B14F-4D97-AF65-F5344CB8AC3E}">
        <p14:creationId xmlns:p14="http://schemas.microsoft.com/office/powerpoint/2010/main" val="236282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Century Gothic"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emplate>Savon</Template>
  <TotalTime>0</TotalTime>
  <Words>0</Words>
  <Application>Microsoft Office PowerPoint</Application>
  <PresentationFormat>Widescreen</PresentationFormat>
  <Paragraphs>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SavonVTI</vt:lpstr>
      <vt:lpstr>Cosmetics</vt:lpstr>
      <vt:lpstr>History</vt:lpstr>
      <vt:lpstr>Today</vt:lpstr>
      <vt:lpstr>Harmful Ingredients </vt:lpstr>
      <vt:lpstr>Organic Trend</vt:lpstr>
      <vt:lpstr>Which shampoo contains the least harmful ingredients? </vt:lpstr>
      <vt:lpstr>The Blue 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694</cp:revision>
  <dcterms:created xsi:type="dcterms:W3CDTF">2020-02-25T13:31:16Z</dcterms:created>
  <dcterms:modified xsi:type="dcterms:W3CDTF">2020-02-25T17:09:15Z</dcterms:modified>
</cp:coreProperties>
</file>